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handoutMasterIdLst>
    <p:handoutMasterId r:id="rId40"/>
  </p:handoutMasterIdLst>
  <p:sldIdLst>
    <p:sldId id="256" r:id="rId2"/>
    <p:sldId id="275" r:id="rId3"/>
    <p:sldId id="296" r:id="rId4"/>
    <p:sldId id="262" r:id="rId5"/>
    <p:sldId id="263" r:id="rId6"/>
    <p:sldId id="264" r:id="rId7"/>
    <p:sldId id="286" r:id="rId8"/>
    <p:sldId id="290" r:id="rId9"/>
    <p:sldId id="257" r:id="rId10"/>
    <p:sldId id="295" r:id="rId11"/>
    <p:sldId id="282" r:id="rId12"/>
    <p:sldId id="258" r:id="rId13"/>
    <p:sldId id="259" r:id="rId14"/>
    <p:sldId id="267" r:id="rId15"/>
    <p:sldId id="260" r:id="rId16"/>
    <p:sldId id="261" r:id="rId17"/>
    <p:sldId id="278" r:id="rId18"/>
    <p:sldId id="265" r:id="rId19"/>
    <p:sldId id="284" r:id="rId20"/>
    <p:sldId id="266" r:id="rId21"/>
    <p:sldId id="294" r:id="rId22"/>
    <p:sldId id="268" r:id="rId23"/>
    <p:sldId id="287" r:id="rId24"/>
    <p:sldId id="288" r:id="rId25"/>
    <p:sldId id="280" r:id="rId26"/>
    <p:sldId id="279" r:id="rId27"/>
    <p:sldId id="289" r:id="rId28"/>
    <p:sldId id="269" r:id="rId29"/>
    <p:sldId id="270" r:id="rId30"/>
    <p:sldId id="281" r:id="rId31"/>
    <p:sldId id="271" r:id="rId32"/>
    <p:sldId id="291" r:id="rId33"/>
    <p:sldId id="272" r:id="rId34"/>
    <p:sldId id="283" r:id="rId35"/>
    <p:sldId id="293" r:id="rId36"/>
    <p:sldId id="274" r:id="rId37"/>
    <p:sldId id="277" r:id="rId38"/>
    <p:sldId id="276" r:id="rId39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22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48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B7DD053-793F-4C3A-8749-0FE11939CE42}" type="datetimeFigureOut">
              <a:rPr lang="en-US" smtClean="0"/>
              <a:pPr/>
              <a:t>2015-03-18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C79A84A8-4665-471A-99FC-4ECFB09B6D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1868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D2DA-F66E-4E0D-9824-F64AF83F678B}" type="datetimeFigureOut">
              <a:rPr lang="en-US" smtClean="0"/>
              <a:pPr/>
              <a:t>2015-03-18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44D13-C51D-4874-92E9-B6BB0716BC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D2DA-F66E-4E0D-9824-F64AF83F678B}" type="datetimeFigureOut">
              <a:rPr lang="en-US" smtClean="0"/>
              <a:pPr/>
              <a:t>2015-03-18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44D13-C51D-4874-92E9-B6BB0716BC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D2DA-F66E-4E0D-9824-F64AF83F678B}" type="datetimeFigureOut">
              <a:rPr lang="en-US" smtClean="0"/>
              <a:pPr/>
              <a:t>2015-03-18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44D13-C51D-4874-92E9-B6BB0716BC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D2DA-F66E-4E0D-9824-F64AF83F678B}" type="datetimeFigureOut">
              <a:rPr lang="en-US" smtClean="0"/>
              <a:pPr/>
              <a:t>2015-03-18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44D13-C51D-4874-92E9-B6BB0716BC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D2DA-F66E-4E0D-9824-F64AF83F678B}" type="datetimeFigureOut">
              <a:rPr lang="en-US" smtClean="0"/>
              <a:pPr/>
              <a:t>2015-03-18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44D13-C51D-4874-92E9-B6BB0716BC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D2DA-F66E-4E0D-9824-F64AF83F678B}" type="datetimeFigureOut">
              <a:rPr lang="en-US" smtClean="0"/>
              <a:pPr/>
              <a:t>2015-03-18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44D13-C51D-4874-92E9-B6BB0716BC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D2DA-F66E-4E0D-9824-F64AF83F678B}" type="datetimeFigureOut">
              <a:rPr lang="en-US" smtClean="0"/>
              <a:pPr/>
              <a:t>2015-03-18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44D13-C51D-4874-92E9-B6BB0716BC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D2DA-F66E-4E0D-9824-F64AF83F678B}" type="datetimeFigureOut">
              <a:rPr lang="en-US" smtClean="0"/>
              <a:pPr/>
              <a:t>2015-03-18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44D13-C51D-4874-92E9-B6BB0716BC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D2DA-F66E-4E0D-9824-F64AF83F678B}" type="datetimeFigureOut">
              <a:rPr lang="en-US" smtClean="0"/>
              <a:pPr/>
              <a:t>2015-03-18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44D13-C51D-4874-92E9-B6BB0716BC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D2DA-F66E-4E0D-9824-F64AF83F678B}" type="datetimeFigureOut">
              <a:rPr lang="en-US" smtClean="0"/>
              <a:pPr/>
              <a:t>2015-03-18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44D13-C51D-4874-92E9-B6BB0716BC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D2DA-F66E-4E0D-9824-F64AF83F678B}" type="datetimeFigureOut">
              <a:rPr lang="en-US" smtClean="0"/>
              <a:pPr/>
              <a:t>2015-03-18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BD44D13-C51D-4874-92E9-B6BB0716BC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625D2DA-F66E-4E0D-9824-F64AF83F678B}" type="datetimeFigureOut">
              <a:rPr lang="en-US" smtClean="0"/>
              <a:pPr/>
              <a:t>2015-03-18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BD44D13-C51D-4874-92E9-B6BB0716BC4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AVIAN INFLUENZA-</a:t>
            </a:r>
            <a:br>
              <a:rPr lang="en-US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 CURRENT PERSPECTIVE</a:t>
            </a:r>
            <a:endParaRPr lang="en-US" sz="4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PRESTAGE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DEPT. OF POULTRY SCIENCE</a:t>
            </a:r>
          </a:p>
          <a:p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Simon M. Shane </a:t>
            </a:r>
            <a:r>
              <a:rPr lang="en-US" sz="1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BVSc</a:t>
            </a:r>
            <a:r>
              <a:rPr lang="en-US" sz="1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FRCVS. Ph.D. MBL. ACPV</a:t>
            </a:r>
          </a:p>
          <a:p>
            <a:r>
              <a:rPr lang="en-US" sz="1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February 10</a:t>
            </a:r>
            <a:r>
              <a:rPr lang="en-US" sz="1800" b="1" baseline="30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</a:t>
            </a:r>
            <a:r>
              <a:rPr lang="en-US" sz="1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EM VIEW OF AI ORTHOMYXOVIRUS SHOWING SURFACE HA AND NA  GLYCOPROTEIN ANTIGENS </a:t>
            </a:r>
            <a:endParaRPr 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38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52" b="1875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68723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STRUCTURE OF INFLUENZA VIRUS</a:t>
            </a:r>
            <a:endParaRPr lang="en-US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2" name="Content Placeholder 3" descr="virus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19" b="3619"/>
          <a:stretch>
            <a:fillRect/>
          </a:stretch>
        </p:blipFill>
        <p:spPr>
          <a:xfrm>
            <a:off x="533400" y="1828800"/>
            <a:ext cx="8229600" cy="4389120"/>
          </a:xfrm>
        </p:spPr>
      </p:pic>
    </p:spTree>
    <p:extLst>
      <p:ext uri="{BB962C8B-B14F-4D97-AF65-F5344CB8AC3E}">
        <p14:creationId xmlns:p14="http://schemas.microsoft.com/office/powerpoint/2010/main" val="339891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AVIAN INFLUENZA NOMENCLATURE</a:t>
            </a:r>
            <a:endParaRPr 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 / chicken/ Indonesia/ 4 / H7N8/09</a:t>
            </a:r>
          </a:p>
          <a:p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A/ chicken /Pennsylvania/ 1370/83</a:t>
            </a:r>
          </a:p>
          <a:p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15 HA (</a:t>
            </a:r>
            <a:r>
              <a:rPr lang="en-US" sz="32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hemagglutinin</a:t>
            </a:r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 serotypes</a:t>
            </a:r>
          </a:p>
          <a:p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9  NA  (neuraminidase) serotypes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“Highly pathogenic avian influenza” H5 and H7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“Low pathogenic avian influenza” 13 other HAs</a:t>
            </a:r>
            <a:endParaRPr lang="en-US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ANTIGENIC VARIATION</a:t>
            </a:r>
            <a:endParaRPr lang="en-US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Surface HA and NA </a:t>
            </a:r>
            <a:r>
              <a:rPr lang="en-US" sz="32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glycoproteins</a:t>
            </a:r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undergo frequent changes.</a:t>
            </a:r>
          </a:p>
          <a:p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Antigenic Drift</a:t>
            </a:r>
          </a:p>
          <a:p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Arises by point mutation. (vaccination pressure and </a:t>
            </a:r>
          </a:p>
          <a:p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                   population density?)</a:t>
            </a:r>
          </a:p>
          <a:p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H5 and H7 strains of LPAI becoming HPAI</a:t>
            </a:r>
          </a:p>
          <a:p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Antigenic Shift</a:t>
            </a:r>
          </a:p>
          <a:p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Arises from genetic </a:t>
            </a:r>
            <a:r>
              <a:rPr lang="en-US" sz="20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reassortment</a:t>
            </a:r>
            <a:endParaRPr lang="en-US" sz="2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SIGNIFICANCE OF VIRAL SHIFT REASSORTMENTS</a:t>
            </a:r>
            <a:endParaRPr lang="en-US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</a:t>
            </a:r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A/goose/Taiwan/??/2015 H5N3</a:t>
            </a:r>
          </a:p>
          <a:p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Identified mid-January 2015</a:t>
            </a:r>
          </a:p>
          <a:p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H5</a:t>
            </a: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99% similar to 2014 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H5</a:t>
            </a: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N8 isolate involved in extensive outbreaks in </a:t>
            </a:r>
            <a:r>
              <a:rPr lang="en-US" sz="20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S.Korea</a:t>
            </a: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and Japan. </a:t>
            </a:r>
          </a:p>
          <a:p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N3</a:t>
            </a: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98% similar to 2010 H2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N3</a:t>
            </a: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Taiwan isolate migratory ducks</a:t>
            </a:r>
          </a:p>
          <a:p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2011 H1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N3</a:t>
            </a: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Thailand isolate in waterfowl</a:t>
            </a:r>
          </a:p>
          <a:p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2013 H5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N3</a:t>
            </a: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Taiwan isolate migratory ducks</a:t>
            </a:r>
            <a:endParaRPr lang="en-US" sz="2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OIE CRITERIA FOR HPAI</a:t>
            </a:r>
            <a:endParaRPr lang="en-US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 AI isolate lethal to +6/8 5-week SPF chickens receiving 0.2 ml 10</a:t>
            </a:r>
            <a:r>
              <a:rPr lang="en-US" sz="2400" b="1" baseline="30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-1 </a:t>
            </a:r>
            <a:r>
              <a:rPr lang="en-US" sz="2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allantoic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fluid iv.</a:t>
            </a:r>
          </a:p>
          <a:p>
            <a:endParaRPr lang="en-US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 Any H5 or H7 isolate with a preponderance of basic amino acids at the HA cleavage site.</a:t>
            </a:r>
          </a:p>
          <a:p>
            <a:endParaRPr lang="en-US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3. Any isolate other than an H5 or H7 lethal to 1 to 5 chickens and can be grown in cell culture without </a:t>
            </a:r>
            <a:r>
              <a:rPr lang="en-US" sz="2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trypsin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en-US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SENSITIVITY OF AI VIRUS</a:t>
            </a:r>
            <a:endParaRPr lang="en-US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Inactivated by:-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solvents and detergents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aldehydes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</a:t>
            </a: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formalin and </a:t>
            </a:r>
            <a:r>
              <a:rPr lang="en-US" sz="20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gluteraldehyde</a:t>
            </a: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)*</a:t>
            </a:r>
          </a:p>
          <a:p>
            <a:pPr>
              <a:buFont typeface="Arial" pitchFamily="34" charset="0"/>
              <a:buChar char="•"/>
            </a:pP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oxidizing agents </a:t>
            </a: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(sodium hypochlorite 5%)*</a:t>
            </a:r>
          </a:p>
          <a:p>
            <a:pPr>
              <a:buFont typeface="Arial" pitchFamily="34" charset="0"/>
              <a:buChar char="•"/>
            </a:pP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chemical disinfectants </a:t>
            </a: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</a:t>
            </a:r>
            <a:r>
              <a:rPr lang="en-US" sz="20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phenolics</a:t>
            </a: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QACs)*</a:t>
            </a:r>
          </a:p>
          <a:p>
            <a:pPr>
              <a:buFont typeface="Arial" pitchFamily="34" charset="0"/>
              <a:buChar char="•"/>
            </a:pP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* </a:t>
            </a:r>
            <a:r>
              <a:rPr lang="en-US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ONLY if not protected by organic matter</a:t>
            </a: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en-US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AI virus can persist in liquid manure for 100 days in NE U.S winter</a:t>
            </a:r>
          </a:p>
          <a:p>
            <a:pPr>
              <a:buFont typeface="Arial" pitchFamily="34" charset="0"/>
              <a:buChar char="•"/>
            </a:pP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in feces for 30 days at 4° F</a:t>
            </a:r>
          </a:p>
          <a:p>
            <a:pPr>
              <a:buFont typeface="Arial" pitchFamily="34" charset="0"/>
              <a:buChar char="•"/>
            </a:pP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Susceptible to 90° F in “cleaned” houses for 1 week </a:t>
            </a:r>
          </a:p>
          <a:p>
            <a:pPr>
              <a:buFont typeface="Arial" pitchFamily="34" charset="0"/>
              <a:buChar char="•"/>
            </a:pPr>
            <a:endParaRPr lang="en-US" sz="2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>
              <a:latin typeface="Calibri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smtClean="0">
              <a:ea typeface="+mn-ea"/>
              <a:cs typeface="+mn-cs"/>
            </a:endParaRPr>
          </a:p>
        </p:txBody>
      </p:sp>
      <p:pic>
        <p:nvPicPr>
          <p:cNvPr id="19459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325" y="434975"/>
            <a:ext cx="8107363" cy="604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38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ORIGIN OF AI VIRUS STRAINS</a:t>
            </a:r>
            <a:endParaRPr lang="en-US" sz="4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 of Asia in evolution of AI strains</a:t>
            </a:r>
          </a:p>
          <a:p>
            <a:pPr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Migratory  waterfowl to  domestic waterfowl</a:t>
            </a:r>
          </a:p>
          <a:p>
            <a:pPr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Spread to chickens and mixing in hogs and other mammalian hosts in rural locations. </a:t>
            </a:r>
            <a:r>
              <a:rPr lang="en-US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Reassortment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events (“shifts”) occur to produce pandemic strains infecting humans. Can be induced under laboratory conditions.</a:t>
            </a:r>
          </a:p>
          <a:p>
            <a:pPr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Endemic infection can lead to  mutations (“drift”)  when introduced into areas with high population density-LPAI to HPAI.</a:t>
            </a:r>
          </a:p>
          <a:p>
            <a:pPr>
              <a:buNone/>
            </a:pPr>
            <a:endParaRPr lang="en-US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COHABITATION OF DOMESTIC AND MIGRATORY WATERFOWL RESULTS IN TRANSMISSION AND DISSEMINATION OF HPAI</a:t>
            </a:r>
            <a:endParaRPr lang="en-US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26626" name="Content Placeholder 3" descr="images-1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5" b="769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1284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ECONOMIC IMPACT OF HPAI</a:t>
            </a:r>
            <a:endParaRPr lang="en-US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COSTS INCURRED FROM:</a:t>
            </a:r>
          </a:p>
          <a:p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</a:t>
            </a:r>
            <a:r>
              <a:rPr lang="en-US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BORDER CONTROL AND PERMITTING TO EXCLUDE  AI.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</a:t>
            </a:r>
          </a:p>
          <a:p>
            <a:r>
              <a:rPr lang="en-US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PREPAREDNESS, TRAINING, INFRASTRUCTURE, R &amp; D.</a:t>
            </a:r>
          </a:p>
          <a:p>
            <a:endParaRPr lang="en-US" sz="1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n-US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OUTBREAK CONTROL AND ERADICATION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GOVERNMENT SECTOR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PRIVATE SECTOR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CONSUMERS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</a:t>
            </a:r>
          </a:p>
          <a:p>
            <a:r>
              <a:rPr lang="en-US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DISRUPTION IN TRADE OF BREEDING STOCK, CHICKS AND PRODUCTS</a:t>
            </a:r>
          </a:p>
          <a:p>
            <a:endParaRPr lang="en-US" sz="1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</a:t>
            </a:r>
          </a:p>
          <a:p>
            <a:endParaRPr lang="en-US" sz="1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</a:t>
            </a:r>
            <a:endParaRPr lang="en-US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DISSEMINATION OF AI</a:t>
            </a:r>
            <a:endParaRPr 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Intercontinental and international:</a:t>
            </a:r>
          </a:p>
          <a:p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Migratory waterfowl and shore birds</a:t>
            </a:r>
          </a:p>
          <a:p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Uncooked poultry products</a:t>
            </a:r>
          </a:p>
          <a:p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</a:t>
            </a:r>
            <a:r>
              <a:rPr lang="en-US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Contaminated personnel </a:t>
            </a:r>
            <a:endParaRPr lang="en-US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Regional and local</a:t>
            </a:r>
          </a:p>
          <a:p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Movement of live poultry (LBM systems)</a:t>
            </a:r>
          </a:p>
          <a:p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Movement of contaminated personnel and</a:t>
            </a:r>
          </a:p>
          <a:p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equipment (</a:t>
            </a:r>
            <a:r>
              <a:rPr lang="en-US" sz="2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fomites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Virus entrained on dust particles in air.</a:t>
            </a:r>
          </a:p>
          <a:p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Contaminated housing and waste </a:t>
            </a:r>
          </a:p>
          <a:p>
            <a:endParaRPr lang="en-US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LIVE BIRD MARKETS IN ASIA ARE </a:t>
            </a:r>
            <a:r>
              <a:rPr lang="en-US" sz="32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ARE</a:t>
            </a:r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 SOURCE OF AI VIRUS FOR CONSUMERS AND A RESERVOIR FOR POULTRY FLOCKS</a:t>
            </a: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24578" name="Content Placeholder 3" descr="images-7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89" b="1328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5605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CLINICAL PRESENTATION OF HPAI</a:t>
            </a:r>
            <a:endParaRPr 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SHARP DROP IN WATER AND THEN FEED INTAKE</a:t>
            </a:r>
          </a:p>
          <a:p>
            <a:endParaRPr lang="en-US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CONCURRENT RAPID ASCENDING MORBIDITY</a:t>
            </a:r>
          </a:p>
          <a:p>
            <a:pPr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RATE (</a:t>
            </a:r>
            <a:r>
              <a:rPr lang="en-US" sz="1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10%; 40 % 80% CUMULATIVE ON SUCCESSIVE DAYS)</a:t>
            </a:r>
          </a:p>
          <a:p>
            <a:pPr>
              <a:buFont typeface="Arial" pitchFamily="34" charset="0"/>
              <a:buChar char="•"/>
            </a:pPr>
            <a:endParaRPr lang="en-US" sz="1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LAYERS AND BREEDERS CEASE PRODUCTION (</a:t>
            </a:r>
            <a:r>
              <a:rPr lang="en-US" sz="15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OVER 2 TO 3 DAYS , PRESENCE OF SHELL-LESS EGGS)</a:t>
            </a:r>
          </a:p>
          <a:p>
            <a:pPr>
              <a:buFont typeface="Arial" pitchFamily="34" charset="0"/>
              <a:buChar char="•"/>
            </a:pPr>
            <a:endParaRPr lang="en-US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SIMULTANEOUS RAPID ASCENT IN MORTALITY RATE  (</a:t>
            </a:r>
            <a:r>
              <a:rPr lang="en-US" sz="1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5%; 25%; 50% CUMULATIVE OVER SUCCESSIVE DAYS)</a:t>
            </a:r>
          </a:p>
          <a:p>
            <a:endParaRPr lang="en-US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TYPICAL SIGNS (</a:t>
            </a:r>
            <a:r>
              <a:rPr lang="en-US" sz="1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PROSTRATION, RESPIRATORY DISTRESS,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    DIARRHEA, SWOLLEN CYANOTIC HEADS, SKIN 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    HEMORRHAGES) </a:t>
            </a:r>
          </a:p>
          <a:p>
            <a:endParaRPr lang="en-US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n-US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27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EXTENSIVE </a:t>
            </a: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MORBIDITY IN FLOCK INFECTED WITH HPAI. RECUMBENCY, RESPIRATORY DISTRESS EVIDENT IN SMALL FLOCK</a:t>
            </a:r>
            <a:endParaRPr lang="en-US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29698" name="Content Placeholder 3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6" b="89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5361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RAPIDLY ASCENDING MORTALITY FOLLOWING HPAI INFECTION LEADS TO A “CARPET OF DEAD BIRDS”</a:t>
            </a: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27650" name="Content Placeholder 3" descr="avian_influenza_gassing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44" b="934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35519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CUTANEOUS LESIONS HPAI</a:t>
            </a:r>
            <a:endParaRPr lang="en-US" sz="4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0" name="Content Placeholder 3" descr="images-1.jpe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651" b="28651"/>
          <a:stretch>
            <a:fillRect/>
          </a:stretch>
        </p:blipFill>
        <p:spPr>
          <a:xfrm>
            <a:off x="533400" y="1905000"/>
            <a:ext cx="8229600" cy="4708525"/>
          </a:xfrm>
        </p:spPr>
      </p:pic>
    </p:spTree>
    <p:extLst>
      <p:ext uri="{BB962C8B-B14F-4D97-AF65-F5344CB8AC3E}">
        <p14:creationId xmlns:p14="http://schemas.microsoft.com/office/powerpoint/2010/main" val="128728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SWOLLEN WATTLES, NECROSIS OF COMB WITH HPAI </a:t>
            </a:r>
            <a:endParaRPr lang="en-US" sz="4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3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575" r="-29575"/>
          <a:stretch>
            <a:fillRect/>
          </a:stretch>
        </p:blipFill>
        <p:spPr>
          <a:xfrm>
            <a:off x="457200" y="1600200"/>
            <a:ext cx="8229600" cy="4708525"/>
          </a:xfrm>
        </p:spPr>
      </p:pic>
    </p:spTree>
    <p:extLst>
      <p:ext uri="{BB962C8B-B14F-4D97-AF65-F5344CB8AC3E}">
        <p14:creationId xmlns:p14="http://schemas.microsoft.com/office/powerpoint/2010/main" val="277948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CHARACTERISTIC SUBCUTANEOUS HEMORRHAGES ON THE SHANKS OCCUR FOLLOWING HPAI INFECTION</a:t>
            </a:r>
            <a:endParaRPr 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82" name="Content Placeholder 3" descr="images-2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52" b="905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37233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LESIONS OF HPAI</a:t>
            </a:r>
            <a:endParaRPr lang="en-US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EDEMATOUS , HEMORRHAGIC AND NECROTIC CHANGES IN ADNEXA</a:t>
            </a: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</a:t>
            </a:r>
            <a:r>
              <a:rPr lang="en-US" sz="1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SKIN, WATTLES, COMB, SHANKS</a:t>
            </a: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</a:p>
          <a:p>
            <a:endParaRPr lang="en-US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VISCERAL SEROSAL HEMORRHAGES</a:t>
            </a:r>
          </a:p>
          <a:p>
            <a:endParaRPr lang="en-US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FIBRINOUS PERITONITIS (</a:t>
            </a:r>
            <a:r>
              <a:rPr lang="en-US" sz="1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NON-PERACUTE CASES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</a:p>
          <a:p>
            <a:endParaRPr lang="en-US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NOTE: GROSS LESIONS ARE NOT PATHOGNOMONIC. D/D INCLUDES </a:t>
            </a:r>
            <a:r>
              <a:rPr lang="en-US" sz="2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vvND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(END), </a:t>
            </a:r>
          </a:p>
          <a:p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COMBINATIONS OF </a:t>
            </a:r>
            <a:r>
              <a:rPr lang="en-US" sz="2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vvIBD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/ILT/LENTOGENIC ND</a:t>
            </a:r>
          </a:p>
          <a:p>
            <a:endParaRPr lang="en-US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n-US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n-US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n-US" sz="2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n-US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DIAGNOSIS OF HPAI</a:t>
            </a:r>
            <a:endParaRPr lang="en-US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VIRAL ISOLATION:</a:t>
            </a:r>
          </a:p>
          <a:p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</a:t>
            </a: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SPF CHICKEN EMBRYOS –ALLANTOIC ROUTE WITH HI</a:t>
            </a:r>
          </a:p>
          <a:p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ANTIGEN-CAPTURE ASSAY (DIRECTIGEN®)</a:t>
            </a:r>
          </a:p>
          <a:p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VIRAL RNA:</a:t>
            </a:r>
          </a:p>
          <a:p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</a:t>
            </a: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PCR ASSAY</a:t>
            </a:r>
          </a:p>
          <a:p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SEROLOGY:</a:t>
            </a:r>
          </a:p>
          <a:p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</a:t>
            </a: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HEMAGGLUTINATION INHIBITION</a:t>
            </a:r>
          </a:p>
          <a:p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AGAR-GEL  WELL AGGLUTINATION</a:t>
            </a:r>
          </a:p>
          <a:p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ELISA</a:t>
            </a:r>
            <a:endParaRPr lang="en-US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FINANCIAL IMPACT OF HPAI</a:t>
            </a:r>
            <a:endParaRPr lang="en-US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1924 U.S.                   $   10 m </a:t>
            </a: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</a:t>
            </a: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2000 VALUE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1983   PA.                  $ 110m  (</a:t>
            </a: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USDA-APHIS)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     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$   25m  (</a:t>
            </a: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PRODUCERS)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$ 350m (</a:t>
            </a: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CONSUMERS)</a:t>
            </a:r>
          </a:p>
          <a:p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1999   ITALY               $ 600m</a:t>
            </a:r>
          </a:p>
          <a:p>
            <a:endParaRPr lang="en-US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1985  Australia         $     2m  (</a:t>
            </a: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SINGLE COMPLEX)</a:t>
            </a:r>
            <a:endParaRPr lang="en-US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ELISA AI ANTIBODY TEST KITS AVAILABLE COMMERCIALLY</a:t>
            </a:r>
            <a:endParaRPr 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6" name="Content Placeholder 3" descr="images.jpe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92" b="1199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85198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</a:t>
            </a:r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PREVENTION AND CONTROL OF HPAI</a:t>
            </a: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EXOTIC TO NATION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</a:t>
            </a: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EXCLUSION BY RESTRICTING IMPORTS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RAPID DIAGNOSIS  AND ERADICATION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(</a:t>
            </a:r>
            <a:r>
              <a:rPr lang="en-US" sz="1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QUARANTINE, COMPENSATION, SURVEILLANCE, FLOCK DEPLETION AND DISPOSAL)</a:t>
            </a: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REGIONAL  CONTROL OF MOVEMENT  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(</a:t>
            </a:r>
            <a:r>
              <a:rPr lang="en-US" sz="1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REGIONALIZATION AND COMPARTMENTALIZATION) 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FARM BIOSECURITY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ENDEMIC TO NATION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</a:t>
            </a: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REGIONALIZE AND RESTRICT  INTERZONE MOVEMENT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VACCINATE, VACCINATE, VACCINATE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BIOSECURITY  AS FAR AS PRACTICAL</a:t>
            </a:r>
            <a:endParaRPr lang="en-US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MASS DEPLETION OF FLOCKS IMPOSES RISKS OF INFECTION FOR WORKERS AND ALSO PROBLEMS OF DISPOSAL</a:t>
            </a: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22530" name="Content Placeholder 3" descr="images-4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79" b="587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20358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VACCINATION AGAINST HPAI</a:t>
            </a:r>
            <a:endParaRPr lang="en-US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INTRODUCTION OF AN EXOTIC INFECTION</a:t>
            </a:r>
          </a:p>
          <a:p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</a:t>
            </a: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VACCINATION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NOT RECOMMENDED. </a:t>
            </a:r>
          </a:p>
          <a:p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(PRESENCE OF </a:t>
            </a:r>
            <a:r>
              <a:rPr lang="en-US" sz="1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ANTIBODIES PRECLUDE TRADE)</a:t>
            </a:r>
          </a:p>
          <a:p>
            <a:endParaRPr lang="en-US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PRESENCE OF ENDEMIC INFECTION</a:t>
            </a:r>
          </a:p>
          <a:p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</a:t>
            </a: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INACTIVATED EMULSIONS (</a:t>
            </a:r>
            <a:r>
              <a:rPr lang="en-US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STABLE, HIGH ANTIGEN TITER)</a:t>
            </a:r>
            <a:endParaRPr lang="en-US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</a:t>
            </a: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DIVA  APPLIED  IN ITALY H7N3 VACCINE AGAINST H7N1</a:t>
            </a:r>
          </a:p>
          <a:p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</a:t>
            </a:r>
          </a:p>
          <a:p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RECOMBINANT </a:t>
            </a:r>
            <a:r>
              <a:rPr lang="en-US" sz="20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rHVT</a:t>
            </a: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–H5 PRODUCT DEVELOPED (CEVA)</a:t>
            </a:r>
          </a:p>
          <a:p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</a:t>
            </a:r>
          </a:p>
          <a:p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NO LIVE ATTENUATED VACCINES!!!</a:t>
            </a:r>
          </a:p>
          <a:p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I/M VACCINATION OF CHICKS WITH INACTIVATED EMULSION SUPPRESSES MORTALITY BUT DOES NOT ERADICATE INFECTION. LOW SHED RATE OF VIRUS FOLLOWING VACCINATION.</a:t>
            </a:r>
            <a:endParaRPr lang="en-US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25602" name="Content Placeholder 3" descr="images-8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88" b="458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15156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VACCINATION OF INDIVIDUAL HENS IN THE FACE OF INFECTION IS LABORIOUS</a:t>
            </a:r>
            <a:endParaRPr 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23554" name="Content Placeholder 4" descr="images-6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78" b="867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55817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TRADE CONSIDERATIONS</a:t>
            </a:r>
            <a:endParaRPr lang="en-US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 REGULATE TRADE, THE  WTO (</a:t>
            </a:r>
            <a:r>
              <a:rPr lang="en-US" sz="1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WORLD TRADE ORGANIZATION</a:t>
            </a: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 RECOGNIZES STANDARDS DEVELOPED BY THE OIE </a:t>
            </a:r>
            <a:r>
              <a:rPr lang="en-US" sz="1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(WORLD ORGANIZATION FOR ANIMAL HEALTH).</a:t>
            </a:r>
          </a:p>
          <a:p>
            <a:r>
              <a:rPr lang="en-US" sz="1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</a:t>
            </a:r>
          </a:p>
          <a:p>
            <a:r>
              <a:rPr lang="en-US" sz="1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CANNOT BAN TRADE IF SAME DISEASE OCCURS IN IMPORTING NATION </a:t>
            </a:r>
          </a:p>
          <a:p>
            <a:r>
              <a:rPr lang="en-US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</a:t>
            </a:r>
          </a:p>
          <a:p>
            <a:r>
              <a:rPr lang="en-US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ALL H5 AND H7 AND HIGH-PATH ISOLATES TO BE REPORTED TO OIE 1 DAY FOLLOWING CONFIRMATION.  OTHER AI ISOLATES AT ANNUAL INTERVALS . BILATERAL AGREEMENNTS EXIST BETWEEN NATIONS MANDATING DISCLOSURE OF LPAI</a:t>
            </a:r>
          </a:p>
          <a:p>
            <a:endParaRPr lang="en-US" sz="1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n-US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SOME NATIONS (RUSSIA) USE AI AS AN EXCUSE FOR POLITICAL EMBARGOS</a:t>
            </a:r>
          </a:p>
          <a:p>
            <a:r>
              <a:rPr lang="en-US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MANY NATIONS (INDIA) USE AI TO PROTECT LOCAL PRODUCTION </a:t>
            </a:r>
          </a:p>
          <a:p>
            <a:endParaRPr lang="en-US" sz="1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endParaRPr lang="en-US" sz="1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QUESTIONS TO PONDER</a:t>
            </a:r>
            <a:endParaRPr lang="en-US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1. CAN I APPLY THE BASICS OF AI VIRUS MOLECULAR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BIOLOGY TO  AN UNDERSTANDING OF THE  DISEASE?</a:t>
            </a: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 DO I UNDESTAND THE EPIDEMIOLOGY OF AI AND THE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SIGNIFICANCE IN PREVENTION AND CONTROL?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3. AM I AWARE OF THE  SOCIOECONOMIC IMPACT OF AI?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4. COULD I DEVELOP A PROGRAM TO ERADICATE EXOTIC AI?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5.  COULD I APPLY THE PRINCIPLES ACQUIRED IN THIS REVIEW 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TO LIMIT INTRODUCTION AND DISSEMINATION OF AI?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en-US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THANK YOU</a:t>
            </a:r>
            <a:endParaRPr lang="en-US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4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QUESTIONS?</a:t>
            </a:r>
          </a:p>
          <a:p>
            <a:pPr>
              <a:buNone/>
            </a:pPr>
            <a:endParaRPr lang="en-US" sz="4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48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COMMENTS!</a:t>
            </a:r>
            <a:endParaRPr lang="en-US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HISTORY OF HPAI</a:t>
            </a:r>
            <a:endParaRPr lang="en-US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1878  and 1894 Italy and other European countries (where recognized)</a:t>
            </a:r>
          </a:p>
          <a:p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1901  Germany and neighboring nations, Chickens “Fowl plague”</a:t>
            </a:r>
          </a:p>
          <a:p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1924  and 1929 U.S.,  Chickens (H7)</a:t>
            </a:r>
          </a:p>
          <a:p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1959  Scotland,  Chickens H5N1</a:t>
            </a:r>
          </a:p>
          <a:p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1961  South Africa, Terns H5N3</a:t>
            </a:r>
          </a:p>
          <a:p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1976  Australia  Chickens H7N7 </a:t>
            </a:r>
          </a:p>
          <a:p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1983 U.S. (PA, MD)  Chickens , Turkeys H5N2  </a:t>
            </a:r>
          </a:p>
          <a:p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1995 Pakistan, Chickens H7N3</a:t>
            </a:r>
          </a:p>
          <a:p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1997 Hong Kong, Chickens etc. H5N1</a:t>
            </a:r>
          </a:p>
          <a:p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1999 Italy,  Chickens etc H7N1</a:t>
            </a:r>
          </a:p>
          <a:p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2001 China and other Asian nations, Chickens  etc H5N1</a:t>
            </a:r>
          </a:p>
          <a:p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2003 Mexico, Chickens etc. H5N2</a:t>
            </a:r>
          </a:p>
          <a:p>
            <a:pPr>
              <a:buNone/>
            </a:pPr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US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en-US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RECENT HPAI OUTBREAKS</a:t>
            </a:r>
            <a:endParaRPr lang="en-US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2003  Holland, Chickens H7N7</a:t>
            </a:r>
          </a:p>
          <a:p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2012  Mexico, Chickens etc. H7N3</a:t>
            </a:r>
          </a:p>
          <a:p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2013  Australia, Chickens H7N2 </a:t>
            </a:r>
          </a:p>
          <a:p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2014  Canada, (BC) Chickens etc. H5N2</a:t>
            </a:r>
          </a:p>
          <a:p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2014  Russia, Chickens etc. H5N1</a:t>
            </a:r>
          </a:p>
          <a:p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2014  India, Ducks and Chickens H5N8</a:t>
            </a:r>
          </a:p>
          <a:p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2014  Korea, Japan, Ducks and chickens H5N8</a:t>
            </a:r>
          </a:p>
          <a:p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2014  EU,  Chickens, Turkeys and Ducks H5N8</a:t>
            </a:r>
          </a:p>
          <a:p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2014  Taiwan, Ducks, Geese, Chickens H5N2 and H5N8  plus H5N3 </a:t>
            </a:r>
          </a:p>
          <a:p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2014  Canada, Chickens and Turkeys H5N2</a:t>
            </a:r>
          </a:p>
          <a:p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2014/5 U.S. (</a:t>
            </a:r>
            <a:r>
              <a:rPr lang="en-US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OR, UT, WA, ID</a:t>
            </a: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), wild birds, backyard flocks H5N2 &amp;</a:t>
            </a:r>
          </a:p>
          <a:p>
            <a:pPr>
              <a:buNone/>
            </a:pPr>
            <a:r>
              <a:rPr lang="en-US" sz="2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H5N8, H5N1</a:t>
            </a:r>
            <a:endParaRPr lang="en-US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2015  Nigeria, Chickens H5N?</a:t>
            </a:r>
          </a:p>
          <a:p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2015  Israel, Palestine, Bulgaria, Turkeys and Chickens, H5N1 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HUMAN HEALTH SIGNIFICANCE</a:t>
            </a:r>
            <a:endParaRPr lang="en-US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MAMMALS GENERALLY REFRACTORY TO AVIAN STRAINS</a:t>
            </a:r>
          </a:p>
          <a:p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Asia   H5N1 from 2003 onwards</a:t>
            </a:r>
          </a:p>
          <a:p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Holland H7N7 in 2003</a:t>
            </a:r>
          </a:p>
          <a:p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China  H7N9 2013 onwards</a:t>
            </a:r>
          </a:p>
          <a:p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Egypt  H5N1 mid 2000’s onwards</a:t>
            </a:r>
          </a:p>
          <a:p>
            <a:endParaRPr lang="en-US" sz="2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Mild cases (</a:t>
            </a:r>
            <a:r>
              <a:rPr lang="en-US" sz="1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conjunctivitis</a:t>
            </a: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)</a:t>
            </a:r>
          </a:p>
          <a:p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Severe cases (</a:t>
            </a:r>
            <a:r>
              <a:rPr lang="en-US" sz="1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respiratory complications and death</a:t>
            </a: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Marked decline in egg and chicken consumption</a:t>
            </a:r>
            <a:endParaRPr lang="en-US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CLOSE CONTACT WITH INFECTED FLOCKS RESULTSED IN H5N1 INFECTION IN GENETICALLY PREDISPOSED HUMANS</a:t>
            </a:r>
            <a:endParaRPr 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28674" name="Content Placeholder 3" descr="images-5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18" b="1361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68297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MOST OF THE 500 CASES OF HUMAN H5N9 AI INFECTION HAVE BEEN DOCUMENTED IN CHINA WITH HIGH FATALITY RATES</a:t>
            </a: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06" name="Content Placeholder 3" descr="images-3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93" b="849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60168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</a:t>
            </a:r>
            <a:r>
              <a:rPr lang="en-U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AVIAN INFLUENZA VIRUS</a:t>
            </a:r>
            <a:endParaRPr lang="en-US" sz="4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Family:   </a:t>
            </a:r>
            <a:r>
              <a:rPr lang="en-US" sz="20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Orthomyxoviridae</a:t>
            </a:r>
            <a:endParaRPr lang="en-US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Genus:    </a:t>
            </a:r>
            <a:r>
              <a:rPr lang="en-US" sz="20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Influenzavirus</a:t>
            </a: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</a:t>
            </a:r>
          </a:p>
          <a:p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RNA virus with  enveloped </a:t>
            </a:r>
            <a:r>
              <a:rPr lang="en-US" sz="20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virion</a:t>
            </a: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80-120 nm</a:t>
            </a:r>
          </a:p>
          <a:p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Eight single RNA strands coding for:-</a:t>
            </a:r>
          </a:p>
          <a:p>
            <a:pPr>
              <a:buFont typeface="Wingdings" pitchFamily="2" charset="2"/>
              <a:buChar char="v"/>
            </a:pP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1. PB 1                     transcriptase</a:t>
            </a:r>
          </a:p>
          <a:p>
            <a:pPr>
              <a:buFont typeface="Wingdings" pitchFamily="2" charset="2"/>
              <a:buChar char="v"/>
            </a:pP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2. PB 2                    </a:t>
            </a:r>
            <a:r>
              <a:rPr lang="en-US" sz="20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endonuclease</a:t>
            </a:r>
            <a:endParaRPr lang="en-US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v"/>
            </a:pP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3. PA                       RNA replication</a:t>
            </a:r>
          </a:p>
          <a:p>
            <a:pPr>
              <a:buFont typeface="Wingdings" pitchFamily="2" charset="2"/>
              <a:buChar char="v"/>
            </a:pP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4. HA                      attachment, envelope fusion, neutralization</a:t>
            </a:r>
          </a:p>
          <a:p>
            <a:pPr>
              <a:buFont typeface="Wingdings" pitchFamily="2" charset="2"/>
              <a:buChar char="v"/>
            </a:pP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5. NP                       </a:t>
            </a:r>
            <a:r>
              <a:rPr lang="en-US" sz="20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vRNA</a:t>
            </a: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synthesis</a:t>
            </a:r>
          </a:p>
          <a:p>
            <a:pPr>
              <a:buFont typeface="Wingdings" pitchFamily="2" charset="2"/>
              <a:buChar char="v"/>
            </a:pP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6. NA                       virus elution, </a:t>
            </a:r>
          </a:p>
          <a:p>
            <a:pPr>
              <a:buFont typeface="Wingdings" pitchFamily="2" charset="2"/>
              <a:buChar char="v"/>
            </a:pP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7. M 1 &amp; 2               virus budding</a:t>
            </a:r>
          </a:p>
          <a:p>
            <a:pPr>
              <a:buFont typeface="Wingdings" pitchFamily="2" charset="2"/>
              <a:buChar char="v"/>
            </a:pP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8. NS 1 &amp; NS 2       translation of viral  mRNA</a:t>
            </a:r>
          </a:p>
          <a:p>
            <a:pPr>
              <a:buFont typeface="Wingdings" pitchFamily="2" charset="2"/>
              <a:buChar char="v"/>
            </a:pPr>
            <a:endParaRPr lang="en-US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v"/>
            </a:pPr>
            <a:endParaRPr lang="en-US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v"/>
            </a:pPr>
            <a:endParaRPr lang="en-US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v"/>
            </a:pPr>
            <a:endParaRPr lang="en-US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v"/>
            </a:pPr>
            <a:endParaRPr lang="en-US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v"/>
            </a:pPr>
            <a:endParaRPr lang="en-US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448</TotalTime>
  <Words>1622</Words>
  <Application>Microsoft Office PowerPoint</Application>
  <PresentationFormat>On-screen Show (4:3)</PresentationFormat>
  <Paragraphs>251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Flow</vt:lpstr>
      <vt:lpstr>AVIAN INFLUENZA- A CURRENT PERSPECTIVE</vt:lpstr>
      <vt:lpstr>ECONOMIC IMPACT OF HPAI</vt:lpstr>
      <vt:lpstr>FINANCIAL IMPACT OF HPAI</vt:lpstr>
      <vt:lpstr>        HISTORY OF HPAI</vt:lpstr>
      <vt:lpstr>RECENT HPAI OUTBREAKS</vt:lpstr>
      <vt:lpstr>HUMAN HEALTH SIGNIFICANCE</vt:lpstr>
      <vt:lpstr>CLOSE CONTACT WITH INFECTED FLOCKS RESULTSED IN H5N1 INFECTION IN GENETICALLY PREDISPOSED HUMANS</vt:lpstr>
      <vt:lpstr>MOST OF THE 500 CASES OF HUMAN H5N9 AI INFECTION HAVE BEEN DOCUMENTED IN CHINA WITH HIGH FATALITY RATES</vt:lpstr>
      <vt:lpstr>     AVIAN INFLUENZA VIRUS</vt:lpstr>
      <vt:lpstr>EM VIEW OF AI ORTHOMYXOVIRUS SHOWING SURFACE HA AND NA  GLYCOPROTEIN ANTIGENS </vt:lpstr>
      <vt:lpstr>STRUCTURE OF INFLUENZA VIRUS</vt:lpstr>
      <vt:lpstr>AVIAN INFLUENZA NOMENCLATURE</vt:lpstr>
      <vt:lpstr>       ANTIGENIC VARIATION</vt:lpstr>
      <vt:lpstr>SIGNIFICANCE OF VIRAL SHIFT REASSORTMENTS</vt:lpstr>
      <vt:lpstr>      OIE CRITERIA FOR HPAI</vt:lpstr>
      <vt:lpstr>    SENSITIVITY OF AI VIRUS</vt:lpstr>
      <vt:lpstr>PowerPoint Presentation</vt:lpstr>
      <vt:lpstr>    ORIGIN OF AI VIRUS STRAINS</vt:lpstr>
      <vt:lpstr>COHABITATION OF DOMESTIC AND MIGRATORY WATERFOWL RESULTS IN TRANSMISSION AND DISSEMINATION OF HPAI</vt:lpstr>
      <vt:lpstr>             DISSEMINATION OF AI</vt:lpstr>
      <vt:lpstr>LIVE BIRD MARKETS IN ASIA ARE ARE A SOURCE OF AI VIRUS FOR CONSUMERS AND A RESERVOIR FOR POULTRY FLOCKS</vt:lpstr>
      <vt:lpstr>CLINICAL PRESENTATION OF HPAI</vt:lpstr>
      <vt:lpstr> EXTENSIVE  MORBIDITY IN FLOCK INFECTED WITH HPAI. RECUMBENCY, RESPIRATORY DISTRESS EVIDENT IN SMALL FLOCK</vt:lpstr>
      <vt:lpstr>RAPIDLY ASCENDING MORTALITY FOLLOWING HPAI INFECTION LEADS TO A “CARPET OF DEAD BIRDS”</vt:lpstr>
      <vt:lpstr>      CUTANEOUS LESIONS HPAI</vt:lpstr>
      <vt:lpstr>SWOLLEN WATTLES, NECROSIS OF COMB WITH HPAI </vt:lpstr>
      <vt:lpstr>CHARACTERISTIC SUBCUTANEOUS HEMORRHAGES ON THE SHANKS OCCUR FOLLOWING HPAI INFECTION</vt:lpstr>
      <vt:lpstr>          LESIONS OF HPAI</vt:lpstr>
      <vt:lpstr>       DIAGNOSIS OF HPAI</vt:lpstr>
      <vt:lpstr>ELISA AI ANTIBODY TEST KITS AVAILABLE COMMERCIALLY</vt:lpstr>
      <vt:lpstr>   PREVENTION AND CONTROL OF HPAI</vt:lpstr>
      <vt:lpstr>MASS DEPLETION OF FLOCKS IMPOSES RISKS OF INFECTION FOR WORKERS AND ALSO PROBLEMS OF DISPOSAL</vt:lpstr>
      <vt:lpstr>VACCINATION AGAINST HPAI</vt:lpstr>
      <vt:lpstr>I/M VACCINATION OF CHICKS WITH INACTIVATED EMULSION SUPPRESSES MORTALITY BUT DOES NOT ERADICATE INFECTION. LOW SHED RATE OF VIRUS FOLLOWING VACCINATION.</vt:lpstr>
      <vt:lpstr>VACCINATION OF INDIVIDUAL HENS IN THE FACE OF INFECTION IS LABORIOUS</vt:lpstr>
      <vt:lpstr>    TRADE CONSIDERATIONS</vt:lpstr>
      <vt:lpstr>    QUESTIONS TO PONDER</vt:lpstr>
      <vt:lpstr>           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AVIAN INFLUENZA- CURRENT CONSIDERATIONS</dc:title>
  <dc:creator>Shane</dc:creator>
  <cp:lastModifiedBy>Robert</cp:lastModifiedBy>
  <cp:revision>95</cp:revision>
  <cp:lastPrinted>2015-03-18T19:59:30Z</cp:lastPrinted>
  <dcterms:created xsi:type="dcterms:W3CDTF">2015-01-18T20:53:48Z</dcterms:created>
  <dcterms:modified xsi:type="dcterms:W3CDTF">2015-03-18T20:00:50Z</dcterms:modified>
</cp:coreProperties>
</file>