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7" r:id="rId6"/>
    <p:sldId id="276" r:id="rId7"/>
    <p:sldId id="258" r:id="rId8"/>
    <p:sldId id="259" r:id="rId9"/>
    <p:sldId id="270" r:id="rId10"/>
    <p:sldId id="271" r:id="rId11"/>
    <p:sldId id="261" r:id="rId12"/>
    <p:sldId id="260" r:id="rId13"/>
    <p:sldId id="275" r:id="rId14"/>
    <p:sldId id="277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8" r:id="rId23"/>
    <p:sldId id="279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4583"/>
            <a:ext cx="6762749" cy="3697817"/>
          </a:xfrm>
        </p:spPr>
        <p:txBody>
          <a:bodyPr/>
          <a:lstStyle/>
          <a:p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FINANCIAL BENEFITS FROM HATCHCARE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Simon M. Shane </a:t>
            </a:r>
            <a:r>
              <a:rPr lang="en-US" sz="1000" dirty="0" err="1" smtClean="0">
                <a:solidFill>
                  <a:srgbClr val="FFFF00"/>
                </a:solidFill>
              </a:rPr>
              <a:t>FRCVS,PhD</a:t>
            </a:r>
            <a:r>
              <a:rPr lang="en-US" sz="1000" dirty="0" smtClean="0">
                <a:solidFill>
                  <a:srgbClr val="FFFF00"/>
                </a:solidFill>
              </a:rPr>
              <a:t>, </a:t>
            </a:r>
            <a:r>
              <a:rPr lang="en-US" sz="1000" dirty="0" err="1" smtClean="0">
                <a:solidFill>
                  <a:srgbClr val="FFFF00"/>
                </a:solidFill>
              </a:rPr>
              <a:t>BVSc,MBL</a:t>
            </a:r>
            <a:r>
              <a:rPr lang="en-US" sz="1000" dirty="0" smtClean="0">
                <a:solidFill>
                  <a:srgbClr val="FFFF00"/>
                </a:solidFill>
              </a:rPr>
              <a:t>, ACPV.</a:t>
            </a:r>
          </a:p>
          <a:p>
            <a:r>
              <a:rPr lang="en-US" sz="36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HatchTech</a:t>
            </a:r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Breakfast Meeting</a:t>
            </a:r>
          </a:p>
          <a:p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IPPE Feb. 13</a:t>
            </a:r>
            <a:r>
              <a:rPr lang="en-US" sz="3600" b="1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th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2019  </a:t>
            </a:r>
            <a:endParaRPr lang="en-U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7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164167"/>
          </a:xfrm>
        </p:spPr>
        <p:txBody>
          <a:bodyPr/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CHICKS IN HATCHCARE BASKET. NO RESIDUE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35" b="12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018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312415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CHICKS DRINK WITHIN MINUTES AFTER DRYING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502" b="3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88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352104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CHICKS EAT WITHIN MINUTES AFTER DRYING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502" b="3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047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67833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        </a:t>
            </a: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FINAL INSPECTION </a:t>
            </a:r>
            <a:endParaRPr lang="en-US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168" b="29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155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HATCHTRAVELLER TRANSPORT SYSTEM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147" r="1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136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Irrespective of length of hatch window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HatchCare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:-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Allows individual chicks to drink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soon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after drying to avoid dehydration.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Allows individual chicks to eat soon after drying to expedite absorption and metabolism of yolk and to promote  intestinal development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JUSTIFICATION FOR HATCHCARE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325645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HATCHCARE LOWERS STRESS ON CHICKS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Constant light intensity at 25 foot candles from LED arrays.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Low noise level in hatcher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</a:t>
            </a:r>
            <a:r>
              <a:rPr lang="en-US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&lt;1,500 ppm; Humidity &lt;55%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Chicks have no contact with hatch residue.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Adequate space (7.5”per chick) in basket, 40% more than conventional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Chicks are vaccinated, counted and delivered in the same basket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2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IMPROVED BIOLOGICAL CHICK PARAMETERS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From Hatch to pull:-</a:t>
            </a:r>
          </a:p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Parameter   Conventional   </a:t>
            </a:r>
            <a:r>
              <a:rPr lang="en-US" sz="28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HatchCare</a:t>
            </a:r>
            <a:endParaRPr lang="en-US" sz="28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 weight         -6.0%            +4.0%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Yolk absorption    +3.8%           + 4.3%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Intestinal mass     +0.9%           +1.4% 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       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HATCHCARE ADVANTAGE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IN EU COMPARISONS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EU Standard vs.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HatchCare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: 2.5 million broilers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Hatchability: +5.3% to 87%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 mass: +12% to 52g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7-day mass;  +9.5% to 190g.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42-day livability; +1.6 to 95.6%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42-day mass: +4.9% to 5.08 lb.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FCR:               -2%   to 1.51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EPF:                 +7.9 to 352  Valued at 26 U.S. cents per bird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IMPROVEMENT FROM HATCHCARE: CANADA*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7011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Comparison 2015 to 2016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Hatchability  85% to 90%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7-day weight 170g to 190g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7-day mortality: 2.1% to 1.3%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2015: 5.01 lb. 40 days, 1.68 FCR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2016: 5.57 lb. 41 days, 1.66 FCR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*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Synergy Hatchery Nova Scotia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, 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4167" y="1174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ADOPTION OF HATCHCARE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Years        Installations   Chicks/week*  </a:t>
            </a:r>
          </a:p>
          <a:p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 2014-2016         5                    4.2 m.</a:t>
            </a:r>
          </a:p>
          <a:p>
            <a:r>
              <a:rPr 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2017-2018         9                   10.2 m.</a:t>
            </a:r>
          </a:p>
          <a:p>
            <a:r>
              <a:rPr 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Ordered         +20                +20.0 m.</a:t>
            </a:r>
          </a:p>
          <a:p>
            <a:r>
              <a:rPr 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*Range  0.4m to 2.5 m chicks/week.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325645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U.S. SIMULATION USING HATCHCARE: VALUES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Current      Improvement     </a:t>
            </a:r>
            <a:r>
              <a:rPr lang="en-US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HatchTech</a:t>
            </a:r>
            <a:endParaRPr lang="en-US" sz="32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6.51 lbs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.                +5%              6.83 lbs.</a:t>
            </a:r>
          </a:p>
          <a:p>
            <a:pPr marL="0" indent="0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1.82 FCR              -3%              1.77 FCR                       </a:t>
            </a:r>
          </a:p>
          <a:p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U.S. SIMULATION USING HATCHCARE; $ BENEFITS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Reduced feed cost:  0.6c/</a:t>
            </a:r>
            <a:r>
              <a:rPr lang="en-US" sz="2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Lb.live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8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Reduced chick cost: 0.3c/Lb. live</a:t>
            </a:r>
          </a:p>
          <a:p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Reduced  live cost:   0.9c/Lb. live</a:t>
            </a:r>
          </a:p>
          <a:p>
            <a:pPr marL="0" indent="0">
              <a:buNone/>
            </a:pP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At 1 million/week reduced cost = $61,200</a:t>
            </a:r>
          </a:p>
          <a:p>
            <a:pPr marL="0" indent="0">
              <a:buNone/>
            </a:pP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For calculation of Net Benefit assume $50,000/week or $2,600,000 /</a:t>
            </a:r>
            <a:r>
              <a:rPr lang="en-US" sz="2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annum</a:t>
            </a:r>
          </a:p>
        </p:txBody>
      </p:sp>
    </p:spTree>
    <p:extLst>
      <p:ext uri="{BB962C8B-B14F-4D97-AF65-F5344CB8AC3E}">
        <p14:creationId xmlns:p14="http://schemas.microsoft.com/office/powerpoint/2010/main" xmlns="" val="18323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280583"/>
          </a:xfrm>
        </p:spPr>
        <p:txBody>
          <a:bodyPr/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PROJECTION OF PRESENT VALUE OF BENEFITS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4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YEAR                                   1,          2, -------10.</a:t>
            </a:r>
            <a:endParaRPr lang="en-US" sz="2400" b="1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Discount Factor  @ 5%:   0.95,     0.91 ---- 0.61</a:t>
            </a:r>
          </a:p>
          <a:p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Annual benefit, $million:  $2.47,  $2.37---$1.59      </a:t>
            </a:r>
          </a:p>
          <a:p>
            <a:pPr marL="0" indent="0">
              <a:buNone/>
            </a:pPr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 Assuming </a:t>
            </a:r>
            <a:r>
              <a:rPr lang="en-US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 conservative $50,000/</a:t>
            </a:r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week saving in cost, </a:t>
            </a:r>
            <a:r>
              <a:rPr lang="en-US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the  Present Value of annual benefits from </a:t>
            </a:r>
            <a:r>
              <a:rPr lang="en-US" sz="2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HatchCare</a:t>
            </a:r>
            <a:r>
              <a:rPr lang="en-US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represents </a:t>
            </a:r>
            <a:r>
              <a:rPr lang="en-US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$10.9 million over 10 years with a 5% discount </a:t>
            </a:r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factor</a:t>
            </a:r>
          </a:p>
          <a:p>
            <a:pPr marL="0" indent="0">
              <a:buNone/>
            </a:pPr>
            <a:endParaRPr lang="en-US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BENEFIT RATIO FOR INVESTMENT IN HATCHCARE</a:t>
            </a:r>
            <a:endParaRPr lang="en-US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Assume incremental capital cost for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HatchCare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over conventional incubation amounts to $1,4 million for a capacity of 1 million chicks per week.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Net present value of benefits is $10.9 million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Ratio of discounted benefits to incremental capital cost is:-</a:t>
            </a:r>
          </a:p>
          <a:p>
            <a:r>
              <a:rPr lang="en-US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           $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10.9million/$1.4 million = 7.8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7898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Arial"/>
                <a:cs typeface="Arial"/>
              </a:rPr>
              <a:t>       </a:t>
            </a:r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THANK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YOU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          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QUESTIONS</a:t>
            </a:r>
          </a:p>
          <a:p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           COMMENTS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3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291167"/>
          </a:xfrm>
        </p:spPr>
        <p:txBody>
          <a:bodyPr/>
          <a:lstStyle/>
          <a:p>
            <a:r>
              <a:rPr lang="en-U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REVIEW OF TRILLIUM HATCHERY, ONTARIO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827" b="14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69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238250"/>
          </a:xfrm>
        </p:spPr>
        <p:txBody>
          <a:bodyPr/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VISCOM MODULE ADDING FEED TO BASKETS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394" b="9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839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85750"/>
            <a:ext cx="7583487" cy="98425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       HATCHER BAY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hatchtech</a:t>
            </a:r>
            <a:r>
              <a:rPr lang="en-US" dirty="0"/>
              <a:t> setter </a:t>
            </a:r>
            <a:r>
              <a:rPr lang="en-US" dirty="0" err="1"/>
              <a:t>bay.docx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39" y="1498232"/>
            <a:ext cx="7667211" cy="4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2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        </a:t>
            </a:r>
            <a:r>
              <a:rPr lang="en-U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RACKS AT PULL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535" b="31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46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338875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 BASKET BEFORE HATCH COMMENCES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4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285955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CHICKS EMERGE OVER A 24+ HOUR WINDOW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94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HATCH RESIDUE IN TRAY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837" b="6837"/>
          <a:stretch>
            <a:fillRect/>
          </a:stretch>
        </p:blipFill>
        <p:spPr>
          <a:xfrm>
            <a:off x="1947334" y="1809750"/>
            <a:ext cx="6889749" cy="4773082"/>
          </a:xfrm>
        </p:spPr>
      </p:pic>
    </p:spTree>
    <p:extLst>
      <p:ext uri="{BB962C8B-B14F-4D97-AF65-F5344CB8AC3E}">
        <p14:creationId xmlns:p14="http://schemas.microsoft.com/office/powerpoint/2010/main" xmlns="" val="3065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289</TotalTime>
  <Words>605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Revolution</vt:lpstr>
      <vt:lpstr>FINANCIAL BENEFITS FROM HATCHCARE</vt:lpstr>
      <vt:lpstr>ADOPTION OF HATCHCARE</vt:lpstr>
      <vt:lpstr>REVIEW OF TRILLIUM HATCHERY, ONTARIO</vt:lpstr>
      <vt:lpstr>VISCOM MODULE ADDING FEED TO BASKETS</vt:lpstr>
      <vt:lpstr>         HATCHER BAY</vt:lpstr>
      <vt:lpstr>         RACKS AT PULL</vt:lpstr>
      <vt:lpstr>CHICK BASKET BEFORE HATCH COMMENCES</vt:lpstr>
      <vt:lpstr>CHICKS EMERGE OVER A 24+ HOUR WINDOW</vt:lpstr>
      <vt:lpstr>      HATCH RESIDUE IN TRAY</vt:lpstr>
      <vt:lpstr>CHICKS IN HATCHCARE BASKET. NO RESIDUE</vt:lpstr>
      <vt:lpstr>CHICKS DRINK WITHIN MINUTES AFTER DRYING</vt:lpstr>
      <vt:lpstr>CHICKS EAT WITHIN MINUTES AFTER DRYING</vt:lpstr>
      <vt:lpstr>          FINAL INSPECTION </vt:lpstr>
      <vt:lpstr>HATCHTRAVELLER TRANSPORT SYSTEM</vt:lpstr>
      <vt:lpstr>JUSTIFICATION FOR HATCHCARE</vt:lpstr>
      <vt:lpstr>HATCHCARE LOWERS STRESS ON CHICKS</vt:lpstr>
      <vt:lpstr>IMPROVED BIOLOGICAL CHICK PARAMETERS</vt:lpstr>
      <vt:lpstr> HATCHCARE ADVANTAGE  IN EU COMPARISONS</vt:lpstr>
      <vt:lpstr>IMPROVEMENT FROM HATCHCARE: CANADA*</vt:lpstr>
      <vt:lpstr>U.S. SIMULATION USING HATCHCARE: VALUES </vt:lpstr>
      <vt:lpstr>U.S. SIMULATION USING HATCHCARE; $ BENEFITS</vt:lpstr>
      <vt:lpstr>PROJECTION OF PRESENT VALUE OF BENEFITS</vt:lpstr>
      <vt:lpstr> BENEFIT RATIO FOR INVESTMENT IN HATCHCARE</vt:lpstr>
      <vt:lpstr>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Shane</dc:creator>
  <cp:lastModifiedBy>ron</cp:lastModifiedBy>
  <cp:revision>48</cp:revision>
  <dcterms:created xsi:type="dcterms:W3CDTF">2019-01-20T19:05:42Z</dcterms:created>
  <dcterms:modified xsi:type="dcterms:W3CDTF">2019-02-19T13:49:43Z</dcterms:modified>
</cp:coreProperties>
</file>