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1805" r:id="rId3"/>
    <p:sldId id="1819" r:id="rId4"/>
    <p:sldId id="1797" r:id="rId5"/>
    <p:sldId id="1804" r:id="rId6"/>
    <p:sldId id="1817" r:id="rId7"/>
    <p:sldId id="1802" r:id="rId8"/>
    <p:sldId id="1849" r:id="rId9"/>
    <p:sldId id="1814" r:id="rId10"/>
    <p:sldId id="283" r:id="rId11"/>
    <p:sldId id="261" r:id="rId12"/>
    <p:sldId id="1811" r:id="rId13"/>
    <p:sldId id="1825" r:id="rId14"/>
    <p:sldId id="1828" r:id="rId15"/>
    <p:sldId id="1831" r:id="rId16"/>
    <p:sldId id="1832" r:id="rId17"/>
    <p:sldId id="1829" r:id="rId18"/>
    <p:sldId id="1834" r:id="rId19"/>
    <p:sldId id="1846" r:id="rId20"/>
    <p:sldId id="1835" r:id="rId21"/>
    <p:sldId id="1840" r:id="rId22"/>
    <p:sldId id="1809" r:id="rId23"/>
  </p:sldIdLst>
  <p:sldSz cx="13444538" cy="7562850"/>
  <p:notesSz cx="9296400" cy="70104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A9A9A9"/>
    <a:srgbClr val="0CB14B"/>
    <a:srgbClr val="0CB137"/>
    <a:srgbClr val="7EC60A"/>
    <a:srgbClr val="FF7800"/>
    <a:srgbClr val="532D17"/>
    <a:srgbClr val="533019"/>
    <a:srgbClr val="ADCD78"/>
    <a:srgbClr val="A5C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35" autoAdjust="0"/>
  </p:normalViewPr>
  <p:slideViewPr>
    <p:cSldViewPr snapToObjects="1">
      <p:cViewPr varScale="1">
        <p:scale>
          <a:sx n="112" d="100"/>
          <a:sy n="112" d="100"/>
        </p:scale>
        <p:origin x="-824" y="-112"/>
      </p:cViewPr>
      <p:guideLst>
        <p:guide orient="horz" pos="2880"/>
        <p:guide pos="27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 varScale="1">
      <p:scale>
        <a:sx n="100" d="100"/>
        <a:sy n="100" d="100"/>
      </p:scale>
      <p:origin x="0" y="-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583487418762"/>
          <c:y val="0.0512948196017329"/>
          <c:w val="0.839416512581238"/>
          <c:h val="0.786013021733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Level, %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03-4DD8-8B15-CEEF801521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0.15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Level, %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03-4DD8-8B15-CEEF801521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Level, %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03-4DD8-8B15-CEEF801521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0.25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Level, %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03-4DD8-8B15-CEEF80152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6967016"/>
        <c:axId val="2076951112"/>
      </c:barChart>
      <c:catAx>
        <c:axId val="207696701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Level of addition of Silvafeed</a:t>
                </a:r>
                <a:r>
                  <a:rPr lang="en-US" b="1" baseline="30000" dirty="0"/>
                  <a:t>®</a:t>
                </a:r>
                <a:r>
                  <a:rPr lang="en-US" b="1" dirty="0"/>
                  <a:t> ENC</a:t>
                </a:r>
              </a:p>
            </c:rich>
          </c:tx>
          <c:layout>
            <c:manualLayout>
              <c:xMode val="edge"/>
              <c:yMode val="edge"/>
              <c:x val="0.301402054160956"/>
              <c:y val="0.8721473967279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2076951112"/>
        <c:crossesAt val="0.0"/>
        <c:auto val="1"/>
        <c:lblAlgn val="ctr"/>
        <c:lblOffset val="100"/>
        <c:noMultiLvlLbl val="0"/>
      </c:catAx>
      <c:valAx>
        <c:axId val="207695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Litter</a:t>
                </a:r>
                <a:r>
                  <a:rPr lang="en-US" b="1" baseline="0" dirty="0"/>
                  <a:t> Nitrogen, %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0187319579592445"/>
              <c:y val="0.12563258640777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967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571605928251"/>
          <c:y val="0.834951015868602"/>
          <c:w val="0.630670778990262"/>
          <c:h val="0.0597316685983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77952604031651"/>
          <c:y val="0.0270716003065186"/>
          <c:w val="0.912204739596835"/>
          <c:h val="0.701609721426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Sheet1!$A$2:$A$20</c:f>
              <c:numCache>
                <c:formatCode>mmm\-yy</c:formatCode>
                <c:ptCount val="19"/>
                <c:pt idx="0">
                  <c:v>41974.0</c:v>
                </c:pt>
                <c:pt idx="1">
                  <c:v>42005.0</c:v>
                </c:pt>
                <c:pt idx="2">
                  <c:v>42036.0</c:v>
                </c:pt>
                <c:pt idx="3">
                  <c:v>42064.0</c:v>
                </c:pt>
                <c:pt idx="4">
                  <c:v>42095.0</c:v>
                </c:pt>
                <c:pt idx="5">
                  <c:v>42125.0</c:v>
                </c:pt>
                <c:pt idx="6">
                  <c:v>42156.0</c:v>
                </c:pt>
                <c:pt idx="7">
                  <c:v>42186.0</c:v>
                </c:pt>
                <c:pt idx="8">
                  <c:v>42217.0</c:v>
                </c:pt>
                <c:pt idx="9">
                  <c:v>42248.0</c:v>
                </c:pt>
                <c:pt idx="10">
                  <c:v>42278.0</c:v>
                </c:pt>
                <c:pt idx="11">
                  <c:v>42309.0</c:v>
                </c:pt>
                <c:pt idx="12">
                  <c:v>42339.0</c:v>
                </c:pt>
                <c:pt idx="13">
                  <c:v>42370.0</c:v>
                </c:pt>
                <c:pt idx="14">
                  <c:v>42401.0</c:v>
                </c:pt>
                <c:pt idx="15">
                  <c:v>42430.0</c:v>
                </c:pt>
                <c:pt idx="16">
                  <c:v>42461.0</c:v>
                </c:pt>
              </c:numCache>
            </c:numRef>
          </c:cat>
          <c:val>
            <c:numRef>
              <c:f>Sheet1!$B$2:$B$20</c:f>
              <c:numCache>
                <c:formatCode>0.0</c:formatCode>
                <c:ptCount val="19"/>
                <c:pt idx="1">
                  <c:v>19.32999999999999</c:v>
                </c:pt>
                <c:pt idx="2">
                  <c:v>22.57</c:v>
                </c:pt>
                <c:pt idx="3">
                  <c:v>22.04</c:v>
                </c:pt>
                <c:pt idx="4">
                  <c:v>19.17000000000001</c:v>
                </c:pt>
                <c:pt idx="5">
                  <c:v>21.81</c:v>
                </c:pt>
                <c:pt idx="6">
                  <c:v>26.88</c:v>
                </c:pt>
                <c:pt idx="7">
                  <c:v>28.74</c:v>
                </c:pt>
                <c:pt idx="8">
                  <c:v>8.16</c:v>
                </c:pt>
                <c:pt idx="9">
                  <c:v>6.27</c:v>
                </c:pt>
                <c:pt idx="10">
                  <c:v>10.13</c:v>
                </c:pt>
                <c:pt idx="11">
                  <c:v>13.05</c:v>
                </c:pt>
                <c:pt idx="12">
                  <c:v>12.21</c:v>
                </c:pt>
                <c:pt idx="13">
                  <c:v>8.07</c:v>
                </c:pt>
                <c:pt idx="14">
                  <c:v>7.58</c:v>
                </c:pt>
                <c:pt idx="15">
                  <c:v>13.57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2B-4B5F-A15C-A6DC4FAED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76519288"/>
        <c:axId val="2076458376"/>
      </c:barChart>
      <c:dateAx>
        <c:axId val="2076519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Date: MMM-YY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458376"/>
        <c:crosses val="autoZero"/>
        <c:auto val="1"/>
        <c:lblOffset val="100"/>
        <c:baseTimeUnit val="months"/>
      </c:dateAx>
      <c:valAx>
        <c:axId val="207645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Foot Pad Lesions,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519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73DF9-1D5A-496D-B137-B21421A852D7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66921D-E2EE-4238-B5E1-E22378E36EF5}">
      <dgm:prSet phldrT="[Text]" custT="1"/>
      <dgm:spPr/>
      <dgm:t>
        <a:bodyPr/>
        <a:lstStyle/>
        <a:p>
          <a:r>
            <a:rPr lang="en-US" sz="1800" b="1" dirty="0"/>
            <a:t>Market</a:t>
          </a:r>
        </a:p>
        <a:p>
          <a:r>
            <a:rPr lang="en-US" sz="1800" b="1" dirty="0"/>
            <a:t>Needs</a:t>
          </a:r>
          <a:endParaRPr lang="en-US" sz="1200" b="1" dirty="0"/>
        </a:p>
      </dgm:t>
    </dgm:pt>
    <dgm:pt modelId="{FF77FFBB-C115-482F-AF69-CB33442993AF}" type="parTrans" cxnId="{4D429E9B-C14B-4CC2-847B-F8C6AD54B467}">
      <dgm:prSet/>
      <dgm:spPr/>
      <dgm:t>
        <a:bodyPr/>
        <a:lstStyle/>
        <a:p>
          <a:endParaRPr lang="en-US" b="1"/>
        </a:p>
      </dgm:t>
    </dgm:pt>
    <dgm:pt modelId="{75DA818C-E083-498E-9FFD-0FE7474EB6EB}" type="sibTrans" cxnId="{4D429E9B-C14B-4CC2-847B-F8C6AD54B467}">
      <dgm:prSet/>
      <dgm:spPr/>
      <dgm:t>
        <a:bodyPr/>
        <a:lstStyle/>
        <a:p>
          <a:endParaRPr lang="en-US" b="1"/>
        </a:p>
      </dgm:t>
    </dgm:pt>
    <dgm:pt modelId="{2A72D396-4D07-4B8E-A932-29DCD514724F}">
      <dgm:prSet phldrT="[Text]" custT="1"/>
      <dgm:spPr/>
      <dgm:t>
        <a:bodyPr/>
        <a:lstStyle/>
        <a:p>
          <a:r>
            <a:rPr lang="en-US" sz="1800" b="1" dirty="0"/>
            <a:t>Cost</a:t>
          </a:r>
        </a:p>
      </dgm:t>
    </dgm:pt>
    <dgm:pt modelId="{8E802967-9E3E-4FFC-956C-5FCDF11C2EC3}" type="parTrans" cxnId="{EAC81FBE-6A7A-453E-B83F-292CFCB7E475}">
      <dgm:prSet/>
      <dgm:spPr/>
      <dgm:t>
        <a:bodyPr/>
        <a:lstStyle/>
        <a:p>
          <a:endParaRPr lang="en-US" b="1"/>
        </a:p>
      </dgm:t>
    </dgm:pt>
    <dgm:pt modelId="{77858F9F-34D1-4A5A-9F55-EBC5D76A0497}" type="sibTrans" cxnId="{EAC81FBE-6A7A-453E-B83F-292CFCB7E475}">
      <dgm:prSet/>
      <dgm:spPr/>
      <dgm:t>
        <a:bodyPr/>
        <a:lstStyle/>
        <a:p>
          <a:endParaRPr lang="en-US" b="1"/>
        </a:p>
      </dgm:t>
    </dgm:pt>
    <dgm:pt modelId="{EDAC9664-59DC-4DC6-A633-C63B5A536F54}">
      <dgm:prSet phldrT="[Text]" custT="1"/>
      <dgm:spPr/>
      <dgm:t>
        <a:bodyPr/>
        <a:lstStyle/>
        <a:p>
          <a:r>
            <a:rPr lang="en-US" sz="2000" b="1" dirty="0"/>
            <a:t>Variation</a:t>
          </a:r>
          <a:endParaRPr lang="en-US" sz="1200" b="1" dirty="0"/>
        </a:p>
      </dgm:t>
    </dgm:pt>
    <dgm:pt modelId="{091C56AF-9A50-4EBC-99C2-2AA5F279A2B8}" type="parTrans" cxnId="{3B5B4F7A-1A07-4B06-B336-7FFED75FACE5}">
      <dgm:prSet/>
      <dgm:spPr/>
      <dgm:t>
        <a:bodyPr/>
        <a:lstStyle/>
        <a:p>
          <a:endParaRPr lang="en-US" b="1"/>
        </a:p>
      </dgm:t>
    </dgm:pt>
    <dgm:pt modelId="{5F5A1D4F-3BD5-4BF7-9899-7AFAC523EFF0}" type="sibTrans" cxnId="{3B5B4F7A-1A07-4B06-B336-7FFED75FACE5}">
      <dgm:prSet/>
      <dgm:spPr/>
      <dgm:t>
        <a:bodyPr/>
        <a:lstStyle/>
        <a:p>
          <a:endParaRPr lang="en-US" b="1"/>
        </a:p>
      </dgm:t>
    </dgm:pt>
    <dgm:pt modelId="{07E7CC9B-5F0D-4785-A8A0-4617CF959FD8}">
      <dgm:prSet phldrT="[Text]" custT="1"/>
      <dgm:spPr/>
      <dgm:t>
        <a:bodyPr/>
        <a:lstStyle/>
        <a:p>
          <a:r>
            <a:rPr lang="en-US" sz="1800" b="1" dirty="0"/>
            <a:t>Food</a:t>
          </a:r>
        </a:p>
        <a:p>
          <a:r>
            <a:rPr lang="en-US" sz="1800" b="1" dirty="0"/>
            <a:t>Safety</a:t>
          </a:r>
          <a:endParaRPr lang="en-US" sz="1200" b="1" dirty="0"/>
        </a:p>
      </dgm:t>
    </dgm:pt>
    <dgm:pt modelId="{E067BDE5-9A28-46C2-BF7F-619BE3B3CE5B}" type="parTrans" cxnId="{6711BAD1-C635-4B89-BCB2-D342E076B221}">
      <dgm:prSet/>
      <dgm:spPr/>
      <dgm:t>
        <a:bodyPr/>
        <a:lstStyle/>
        <a:p>
          <a:endParaRPr lang="en-US" b="1"/>
        </a:p>
      </dgm:t>
    </dgm:pt>
    <dgm:pt modelId="{AB0F9A2C-146A-425B-BB8F-A1B70A94EC37}" type="sibTrans" cxnId="{6711BAD1-C635-4B89-BCB2-D342E076B221}">
      <dgm:prSet/>
      <dgm:spPr/>
      <dgm:t>
        <a:bodyPr/>
        <a:lstStyle/>
        <a:p>
          <a:endParaRPr lang="en-US" b="1"/>
        </a:p>
      </dgm:t>
    </dgm:pt>
    <dgm:pt modelId="{D403FC18-C616-4A27-B1F2-B9A1E2ADA4DB}">
      <dgm:prSet phldrT="[Text]" custT="1"/>
      <dgm:spPr/>
      <dgm:t>
        <a:bodyPr/>
        <a:lstStyle/>
        <a:p>
          <a:r>
            <a:rPr lang="en-US" sz="1700" b="1" dirty="0"/>
            <a:t>Environ-ment &amp;</a:t>
          </a:r>
        </a:p>
        <a:p>
          <a:r>
            <a:rPr lang="en-US" sz="1700" b="1" dirty="0"/>
            <a:t>Sustainability</a:t>
          </a:r>
        </a:p>
      </dgm:t>
    </dgm:pt>
    <dgm:pt modelId="{BDE8314A-1D9A-406A-B239-65E7E3837098}" type="parTrans" cxnId="{7D7859F5-66D2-4A18-99D5-0B84FB82B41A}">
      <dgm:prSet/>
      <dgm:spPr/>
      <dgm:t>
        <a:bodyPr/>
        <a:lstStyle/>
        <a:p>
          <a:endParaRPr lang="en-US" b="1"/>
        </a:p>
      </dgm:t>
    </dgm:pt>
    <dgm:pt modelId="{47152098-D5DE-4049-AF67-C598D132A15C}" type="sibTrans" cxnId="{7D7859F5-66D2-4A18-99D5-0B84FB82B41A}">
      <dgm:prSet/>
      <dgm:spPr/>
      <dgm:t>
        <a:bodyPr/>
        <a:lstStyle/>
        <a:p>
          <a:endParaRPr lang="en-US" b="1"/>
        </a:p>
      </dgm:t>
    </dgm:pt>
    <dgm:pt modelId="{85544C2E-CD96-449F-8FA3-41E32C8D58D6}">
      <dgm:prSet phldrT="[Text]" custT="1"/>
      <dgm:spPr/>
      <dgm:t>
        <a:bodyPr/>
        <a:lstStyle/>
        <a:p>
          <a:r>
            <a:rPr lang="en-US" sz="1800" b="1" dirty="0"/>
            <a:t>Animal Well Being &amp; Worker Safety</a:t>
          </a:r>
        </a:p>
      </dgm:t>
    </dgm:pt>
    <dgm:pt modelId="{0A461501-C008-45C6-A6BE-D09AFB9198CA}" type="parTrans" cxnId="{AC605AAF-3C94-4FE0-983A-24D2299F5B84}">
      <dgm:prSet/>
      <dgm:spPr/>
      <dgm:t>
        <a:bodyPr/>
        <a:lstStyle/>
        <a:p>
          <a:endParaRPr lang="en-US" b="1"/>
        </a:p>
      </dgm:t>
    </dgm:pt>
    <dgm:pt modelId="{7D8B9561-16A5-4074-8AB9-4B07F2BEF698}" type="sibTrans" cxnId="{AC605AAF-3C94-4FE0-983A-24D2299F5B84}">
      <dgm:prSet/>
      <dgm:spPr/>
      <dgm:t>
        <a:bodyPr/>
        <a:lstStyle/>
        <a:p>
          <a:endParaRPr lang="en-US" b="1"/>
        </a:p>
      </dgm:t>
    </dgm:pt>
    <dgm:pt modelId="{0A826FC6-265C-45DA-9761-49F836E943B5}">
      <dgm:prSet phldrT="[Text]" custT="1"/>
      <dgm:spPr/>
      <dgm:t>
        <a:bodyPr/>
        <a:lstStyle/>
        <a:p>
          <a:r>
            <a:rPr lang="en-US" sz="1800" b="1" dirty="0"/>
            <a:t>Differen-tiation</a:t>
          </a:r>
          <a:endParaRPr lang="en-US" sz="1200" b="1" dirty="0"/>
        </a:p>
      </dgm:t>
    </dgm:pt>
    <dgm:pt modelId="{6EA1D9F4-F463-4270-9DD4-2192086977C8}" type="parTrans" cxnId="{55A000E0-52AF-4B38-95E9-C5CF85A3EB42}">
      <dgm:prSet/>
      <dgm:spPr/>
      <dgm:t>
        <a:bodyPr/>
        <a:lstStyle/>
        <a:p>
          <a:endParaRPr lang="en-US" b="1"/>
        </a:p>
      </dgm:t>
    </dgm:pt>
    <dgm:pt modelId="{970E4C9A-0B92-46F2-AB22-2F8F3D257E53}" type="sibTrans" cxnId="{55A000E0-52AF-4B38-95E9-C5CF85A3EB42}">
      <dgm:prSet/>
      <dgm:spPr/>
      <dgm:t>
        <a:bodyPr/>
        <a:lstStyle/>
        <a:p>
          <a:endParaRPr lang="en-US" b="1"/>
        </a:p>
      </dgm:t>
    </dgm:pt>
    <dgm:pt modelId="{E7491021-5AA0-49E3-AA6E-9074476187FF}">
      <dgm:prSet/>
      <dgm:spPr/>
      <dgm:t>
        <a:bodyPr/>
        <a:lstStyle/>
        <a:p>
          <a:endParaRPr lang="en-US"/>
        </a:p>
      </dgm:t>
    </dgm:pt>
    <dgm:pt modelId="{091D0FBF-9EEF-4795-985E-D72071A2539C}" type="parTrans" cxnId="{7CDCF103-8083-4ADE-874E-6B4002F3AB6F}">
      <dgm:prSet/>
      <dgm:spPr/>
      <dgm:t>
        <a:bodyPr/>
        <a:lstStyle/>
        <a:p>
          <a:endParaRPr lang="en-US"/>
        </a:p>
      </dgm:t>
    </dgm:pt>
    <dgm:pt modelId="{69A23120-52D6-425A-9D05-9DD1DE886C61}" type="sibTrans" cxnId="{7CDCF103-8083-4ADE-874E-6B4002F3AB6F}">
      <dgm:prSet/>
      <dgm:spPr/>
      <dgm:t>
        <a:bodyPr/>
        <a:lstStyle/>
        <a:p>
          <a:endParaRPr lang="en-US"/>
        </a:p>
      </dgm:t>
    </dgm:pt>
    <dgm:pt modelId="{60B899C8-3198-475D-BBC0-87395DA19AB6}" type="pres">
      <dgm:prSet presAssocID="{EBA73DF9-1D5A-496D-B137-B21421A852D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32965BA-5828-4F8E-8F81-6CEC4856782F}" type="pres">
      <dgm:prSet presAssocID="{5366921D-E2EE-4238-B5E1-E22378E36EF5}" presName="Parent" presStyleLbl="node0" presStyleIdx="0" presStyleCnt="1" custAng="0" custLinFactNeighborX="2667" custLinFactNeighborY="1958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DB8C452-FF27-423A-8C03-F845A013A31C}" type="pres">
      <dgm:prSet presAssocID="{2A72D396-4D07-4B8E-A932-29DCD514724F}" presName="Accent1" presStyleCnt="0"/>
      <dgm:spPr/>
    </dgm:pt>
    <dgm:pt modelId="{548B2516-FC45-477A-B160-C1C348E77596}" type="pres">
      <dgm:prSet presAssocID="{2A72D396-4D07-4B8E-A932-29DCD514724F}" presName="Accent" presStyleLbl="bgShp" presStyleIdx="0" presStyleCnt="6"/>
      <dgm:spPr/>
    </dgm:pt>
    <dgm:pt modelId="{4D937522-0FC7-487F-B10B-2B7818591DC5}" type="pres">
      <dgm:prSet presAssocID="{2A72D396-4D07-4B8E-A932-29DCD514724F}" presName="Child1" presStyleLbl="node1" presStyleIdx="0" presStyleCnt="6" custLinFactNeighborX="514" custLinFactNeighborY="94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7C352-9172-47A4-80C4-962B68B91C08}" type="pres">
      <dgm:prSet presAssocID="{EDAC9664-59DC-4DC6-A633-C63B5A536F54}" presName="Accent2" presStyleCnt="0"/>
      <dgm:spPr/>
    </dgm:pt>
    <dgm:pt modelId="{61B1C48F-EAB5-4E05-8A2F-E76CA4697C45}" type="pres">
      <dgm:prSet presAssocID="{EDAC9664-59DC-4DC6-A633-C63B5A536F54}" presName="Accent" presStyleLbl="bgShp" presStyleIdx="1" presStyleCnt="6" custScaleX="108069" custLinFactX="-66831" custLinFactNeighborX="-100000" custLinFactNeighborY="21694"/>
      <dgm:spPr/>
    </dgm:pt>
    <dgm:pt modelId="{957A0489-3FD4-4F9E-83A7-5592BCA3A1B9}" type="pres">
      <dgm:prSet presAssocID="{EDAC9664-59DC-4DC6-A633-C63B5A536F54}" presName="Child2" presStyleLbl="node1" presStyleIdx="1" presStyleCnt="6" custLinFactNeighborX="3493" custLinFactNeighborY="10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37DE7-AD9D-4203-94DD-BFD83FD8C506}" type="pres">
      <dgm:prSet presAssocID="{07E7CC9B-5F0D-4785-A8A0-4617CF959FD8}" presName="Accent3" presStyleCnt="0"/>
      <dgm:spPr/>
    </dgm:pt>
    <dgm:pt modelId="{C3F977A9-E245-4A52-9672-3928DB7B63BE}" type="pres">
      <dgm:prSet presAssocID="{07E7CC9B-5F0D-4785-A8A0-4617CF959FD8}" presName="Accent" presStyleLbl="bgShp" presStyleIdx="2" presStyleCnt="6"/>
      <dgm:spPr/>
    </dgm:pt>
    <dgm:pt modelId="{624F1975-A03B-42C1-8AF2-FA9A6BDDA2BC}" type="pres">
      <dgm:prSet presAssocID="{07E7CC9B-5F0D-4785-A8A0-4617CF959FD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B9F17-357E-4B07-8973-792C1142B7D8}" type="pres">
      <dgm:prSet presAssocID="{D403FC18-C616-4A27-B1F2-B9A1E2ADA4DB}" presName="Accent4" presStyleCnt="0"/>
      <dgm:spPr/>
    </dgm:pt>
    <dgm:pt modelId="{5FE02FBA-EC7A-439F-A967-7FBF8AA33CEA}" type="pres">
      <dgm:prSet presAssocID="{D403FC18-C616-4A27-B1F2-B9A1E2ADA4DB}" presName="Accent" presStyleLbl="bgShp" presStyleIdx="3" presStyleCnt="6" custLinFactNeighborX="-109" custLinFactNeighborY="7338"/>
      <dgm:spPr/>
    </dgm:pt>
    <dgm:pt modelId="{3CC4D9F6-BD5E-43B9-8360-18B7BE3242D3}" type="pres">
      <dgm:prSet presAssocID="{D403FC18-C616-4A27-B1F2-B9A1E2ADA4D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E9A83-2B25-4910-823A-A73DA8D4CC35}" type="pres">
      <dgm:prSet presAssocID="{85544C2E-CD96-449F-8FA3-41E32C8D58D6}" presName="Accent5" presStyleCnt="0"/>
      <dgm:spPr/>
    </dgm:pt>
    <dgm:pt modelId="{835C755B-39F9-42DB-BB4F-330B4DB35406}" type="pres">
      <dgm:prSet presAssocID="{85544C2E-CD96-449F-8FA3-41E32C8D58D6}" presName="Accent" presStyleLbl="bgShp" presStyleIdx="4" presStyleCnt="6"/>
      <dgm:spPr/>
    </dgm:pt>
    <dgm:pt modelId="{5332AF19-231C-4059-9076-714889875DB6}" type="pres">
      <dgm:prSet presAssocID="{85544C2E-CD96-449F-8FA3-41E32C8D58D6}" presName="Child5" presStyleLbl="node1" presStyleIdx="4" presStyleCnt="6" custLinFactNeighborX="8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CB6F7-DFE7-437A-9504-938D2773BF81}" type="pres">
      <dgm:prSet presAssocID="{0A826FC6-265C-45DA-9761-49F836E943B5}" presName="Accent6" presStyleCnt="0"/>
      <dgm:spPr/>
    </dgm:pt>
    <dgm:pt modelId="{B5ACC448-025B-480C-A97C-7FCB9D99F81E}" type="pres">
      <dgm:prSet presAssocID="{0A826FC6-265C-45DA-9761-49F836E943B5}" presName="Accent" presStyleLbl="bgShp" presStyleIdx="5" presStyleCnt="6" custLinFactNeighborX="18463"/>
      <dgm:spPr/>
    </dgm:pt>
    <dgm:pt modelId="{E3C7F289-63A1-42F4-9E47-DD2B38075930}" type="pres">
      <dgm:prSet presAssocID="{0A826FC6-265C-45DA-9761-49F836E943B5}" presName="Child6" presStyleLbl="node1" presStyleIdx="5" presStyleCnt="6" custScaleX="94153" custLinFactNeighborX="7648" custLinFactNeighborY="89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6B2738-A2C6-4057-917E-5C559A100D67}" type="presOf" srcId="{0A826FC6-265C-45DA-9761-49F836E943B5}" destId="{E3C7F289-63A1-42F4-9E47-DD2B38075930}" srcOrd="0" destOrd="0" presId="urn:microsoft.com/office/officeart/2011/layout/HexagonRadial"/>
    <dgm:cxn modelId="{EAC81FBE-6A7A-453E-B83F-292CFCB7E475}" srcId="{5366921D-E2EE-4238-B5E1-E22378E36EF5}" destId="{2A72D396-4D07-4B8E-A932-29DCD514724F}" srcOrd="0" destOrd="0" parTransId="{8E802967-9E3E-4FFC-956C-5FCDF11C2EC3}" sibTransId="{77858F9F-34D1-4A5A-9F55-EBC5D76A0497}"/>
    <dgm:cxn modelId="{4D429E9B-C14B-4CC2-847B-F8C6AD54B467}" srcId="{EBA73DF9-1D5A-496D-B137-B21421A852D7}" destId="{5366921D-E2EE-4238-B5E1-E22378E36EF5}" srcOrd="0" destOrd="0" parTransId="{FF77FFBB-C115-482F-AF69-CB33442993AF}" sibTransId="{75DA818C-E083-498E-9FFD-0FE7474EB6EB}"/>
    <dgm:cxn modelId="{4D9FBBE5-C1B9-4A16-AC8B-F89062630057}" type="presOf" srcId="{85544C2E-CD96-449F-8FA3-41E32C8D58D6}" destId="{5332AF19-231C-4059-9076-714889875DB6}" srcOrd="0" destOrd="0" presId="urn:microsoft.com/office/officeart/2011/layout/HexagonRadial"/>
    <dgm:cxn modelId="{CA05932E-6B9B-4BE3-922A-6B60E8D325AE}" type="presOf" srcId="{EDAC9664-59DC-4DC6-A633-C63B5A536F54}" destId="{957A0489-3FD4-4F9E-83A7-5592BCA3A1B9}" srcOrd="0" destOrd="0" presId="urn:microsoft.com/office/officeart/2011/layout/HexagonRadial"/>
    <dgm:cxn modelId="{507D5B1C-EF4F-4C01-98B6-9CF5FBC64B22}" type="presOf" srcId="{5366921D-E2EE-4238-B5E1-E22378E36EF5}" destId="{532965BA-5828-4F8E-8F81-6CEC4856782F}" srcOrd="0" destOrd="0" presId="urn:microsoft.com/office/officeart/2011/layout/HexagonRadial"/>
    <dgm:cxn modelId="{E3CEB013-451A-46B4-9588-4653FEB83D36}" type="presOf" srcId="{EBA73DF9-1D5A-496D-B137-B21421A852D7}" destId="{60B899C8-3198-475D-BBC0-87395DA19AB6}" srcOrd="0" destOrd="0" presId="urn:microsoft.com/office/officeart/2011/layout/HexagonRadial"/>
    <dgm:cxn modelId="{7CDCF103-8083-4ADE-874E-6B4002F3AB6F}" srcId="{EBA73DF9-1D5A-496D-B137-B21421A852D7}" destId="{E7491021-5AA0-49E3-AA6E-9074476187FF}" srcOrd="1" destOrd="0" parTransId="{091D0FBF-9EEF-4795-985E-D72071A2539C}" sibTransId="{69A23120-52D6-425A-9D05-9DD1DE886C61}"/>
    <dgm:cxn modelId="{55A000E0-52AF-4B38-95E9-C5CF85A3EB42}" srcId="{5366921D-E2EE-4238-B5E1-E22378E36EF5}" destId="{0A826FC6-265C-45DA-9761-49F836E943B5}" srcOrd="5" destOrd="0" parTransId="{6EA1D9F4-F463-4270-9DD4-2192086977C8}" sibTransId="{970E4C9A-0B92-46F2-AB22-2F8F3D257E53}"/>
    <dgm:cxn modelId="{7D7859F5-66D2-4A18-99D5-0B84FB82B41A}" srcId="{5366921D-E2EE-4238-B5E1-E22378E36EF5}" destId="{D403FC18-C616-4A27-B1F2-B9A1E2ADA4DB}" srcOrd="3" destOrd="0" parTransId="{BDE8314A-1D9A-406A-B239-65E7E3837098}" sibTransId="{47152098-D5DE-4049-AF67-C598D132A15C}"/>
    <dgm:cxn modelId="{B7159D56-1729-4E3B-BC83-F7C46C472A33}" type="presOf" srcId="{D403FC18-C616-4A27-B1F2-B9A1E2ADA4DB}" destId="{3CC4D9F6-BD5E-43B9-8360-18B7BE3242D3}" srcOrd="0" destOrd="0" presId="urn:microsoft.com/office/officeart/2011/layout/HexagonRadial"/>
    <dgm:cxn modelId="{6711BAD1-C635-4B89-BCB2-D342E076B221}" srcId="{5366921D-E2EE-4238-B5E1-E22378E36EF5}" destId="{07E7CC9B-5F0D-4785-A8A0-4617CF959FD8}" srcOrd="2" destOrd="0" parTransId="{E067BDE5-9A28-46C2-BF7F-619BE3B3CE5B}" sibTransId="{AB0F9A2C-146A-425B-BB8F-A1B70A94EC37}"/>
    <dgm:cxn modelId="{3B5B4F7A-1A07-4B06-B336-7FFED75FACE5}" srcId="{5366921D-E2EE-4238-B5E1-E22378E36EF5}" destId="{EDAC9664-59DC-4DC6-A633-C63B5A536F54}" srcOrd="1" destOrd="0" parTransId="{091C56AF-9A50-4EBC-99C2-2AA5F279A2B8}" sibTransId="{5F5A1D4F-3BD5-4BF7-9899-7AFAC523EFF0}"/>
    <dgm:cxn modelId="{02AEFA98-A350-493B-AA2B-B52309F9C35B}" type="presOf" srcId="{07E7CC9B-5F0D-4785-A8A0-4617CF959FD8}" destId="{624F1975-A03B-42C1-8AF2-FA9A6BDDA2BC}" srcOrd="0" destOrd="0" presId="urn:microsoft.com/office/officeart/2011/layout/HexagonRadial"/>
    <dgm:cxn modelId="{AC605AAF-3C94-4FE0-983A-24D2299F5B84}" srcId="{5366921D-E2EE-4238-B5E1-E22378E36EF5}" destId="{85544C2E-CD96-449F-8FA3-41E32C8D58D6}" srcOrd="4" destOrd="0" parTransId="{0A461501-C008-45C6-A6BE-D09AFB9198CA}" sibTransId="{7D8B9561-16A5-4074-8AB9-4B07F2BEF698}"/>
    <dgm:cxn modelId="{B1E166C9-6F00-4C67-993C-B3DF01ACAFF8}" type="presOf" srcId="{2A72D396-4D07-4B8E-A932-29DCD514724F}" destId="{4D937522-0FC7-487F-B10B-2B7818591DC5}" srcOrd="0" destOrd="0" presId="urn:microsoft.com/office/officeart/2011/layout/HexagonRadial"/>
    <dgm:cxn modelId="{B4D7726A-0495-42A8-BC66-F5A70429507B}" type="presParOf" srcId="{60B899C8-3198-475D-BBC0-87395DA19AB6}" destId="{532965BA-5828-4F8E-8F81-6CEC4856782F}" srcOrd="0" destOrd="0" presId="urn:microsoft.com/office/officeart/2011/layout/HexagonRadial"/>
    <dgm:cxn modelId="{4D87029F-6C24-481E-95A8-985511FA8206}" type="presParOf" srcId="{60B899C8-3198-475D-BBC0-87395DA19AB6}" destId="{DDB8C452-FF27-423A-8C03-F845A013A31C}" srcOrd="1" destOrd="0" presId="urn:microsoft.com/office/officeart/2011/layout/HexagonRadial"/>
    <dgm:cxn modelId="{C0CECA80-E64F-4FE7-A39A-8CCA1F88D730}" type="presParOf" srcId="{DDB8C452-FF27-423A-8C03-F845A013A31C}" destId="{548B2516-FC45-477A-B160-C1C348E77596}" srcOrd="0" destOrd="0" presId="urn:microsoft.com/office/officeart/2011/layout/HexagonRadial"/>
    <dgm:cxn modelId="{33D56306-4B29-4A80-95AC-5C1FB167AFB8}" type="presParOf" srcId="{60B899C8-3198-475D-BBC0-87395DA19AB6}" destId="{4D937522-0FC7-487F-B10B-2B7818591DC5}" srcOrd="2" destOrd="0" presId="urn:microsoft.com/office/officeart/2011/layout/HexagonRadial"/>
    <dgm:cxn modelId="{8C4FFA35-0550-4E46-BDDE-82672CEFECF2}" type="presParOf" srcId="{60B899C8-3198-475D-BBC0-87395DA19AB6}" destId="{82C7C352-9172-47A4-80C4-962B68B91C08}" srcOrd="3" destOrd="0" presId="urn:microsoft.com/office/officeart/2011/layout/HexagonRadial"/>
    <dgm:cxn modelId="{CFD0659C-7B42-48FE-94A0-65FCAA92819A}" type="presParOf" srcId="{82C7C352-9172-47A4-80C4-962B68B91C08}" destId="{61B1C48F-EAB5-4E05-8A2F-E76CA4697C45}" srcOrd="0" destOrd="0" presId="urn:microsoft.com/office/officeart/2011/layout/HexagonRadial"/>
    <dgm:cxn modelId="{86ABC458-452F-42A5-A184-55052EFDE0E0}" type="presParOf" srcId="{60B899C8-3198-475D-BBC0-87395DA19AB6}" destId="{957A0489-3FD4-4F9E-83A7-5592BCA3A1B9}" srcOrd="4" destOrd="0" presId="urn:microsoft.com/office/officeart/2011/layout/HexagonRadial"/>
    <dgm:cxn modelId="{4E5D646D-1D84-4557-A719-C6948A52510C}" type="presParOf" srcId="{60B899C8-3198-475D-BBC0-87395DA19AB6}" destId="{B1B37DE7-AD9D-4203-94DD-BFD83FD8C506}" srcOrd="5" destOrd="0" presId="urn:microsoft.com/office/officeart/2011/layout/HexagonRadial"/>
    <dgm:cxn modelId="{AC563ACA-40A9-419D-944B-2FD998E1BC57}" type="presParOf" srcId="{B1B37DE7-AD9D-4203-94DD-BFD83FD8C506}" destId="{C3F977A9-E245-4A52-9672-3928DB7B63BE}" srcOrd="0" destOrd="0" presId="urn:microsoft.com/office/officeart/2011/layout/HexagonRadial"/>
    <dgm:cxn modelId="{801E3FAC-62F9-4A18-B051-95B8FA4FDC29}" type="presParOf" srcId="{60B899C8-3198-475D-BBC0-87395DA19AB6}" destId="{624F1975-A03B-42C1-8AF2-FA9A6BDDA2BC}" srcOrd="6" destOrd="0" presId="urn:microsoft.com/office/officeart/2011/layout/HexagonRadial"/>
    <dgm:cxn modelId="{6516B991-6A56-4E7B-8BB5-4EB4B7072445}" type="presParOf" srcId="{60B899C8-3198-475D-BBC0-87395DA19AB6}" destId="{3D8B9F17-357E-4B07-8973-792C1142B7D8}" srcOrd="7" destOrd="0" presId="urn:microsoft.com/office/officeart/2011/layout/HexagonRadial"/>
    <dgm:cxn modelId="{49ED4700-8F21-4E8D-B6C0-0C1887B884CB}" type="presParOf" srcId="{3D8B9F17-357E-4B07-8973-792C1142B7D8}" destId="{5FE02FBA-EC7A-439F-A967-7FBF8AA33CEA}" srcOrd="0" destOrd="0" presId="urn:microsoft.com/office/officeart/2011/layout/HexagonRadial"/>
    <dgm:cxn modelId="{6467C145-8BA6-40ED-9B1E-12F329723E1F}" type="presParOf" srcId="{60B899C8-3198-475D-BBC0-87395DA19AB6}" destId="{3CC4D9F6-BD5E-43B9-8360-18B7BE3242D3}" srcOrd="8" destOrd="0" presId="urn:microsoft.com/office/officeart/2011/layout/HexagonRadial"/>
    <dgm:cxn modelId="{9189F19A-C2D8-456E-82E9-BF45388A61DA}" type="presParOf" srcId="{60B899C8-3198-475D-BBC0-87395DA19AB6}" destId="{C0BE9A83-2B25-4910-823A-A73DA8D4CC35}" srcOrd="9" destOrd="0" presId="urn:microsoft.com/office/officeart/2011/layout/HexagonRadial"/>
    <dgm:cxn modelId="{FBDAEB82-FDCA-4597-8E0A-E89305C0EDC9}" type="presParOf" srcId="{C0BE9A83-2B25-4910-823A-A73DA8D4CC35}" destId="{835C755B-39F9-42DB-BB4F-330B4DB35406}" srcOrd="0" destOrd="0" presId="urn:microsoft.com/office/officeart/2011/layout/HexagonRadial"/>
    <dgm:cxn modelId="{B2BC8E02-0765-47E1-B9C3-673FE96D476E}" type="presParOf" srcId="{60B899C8-3198-475D-BBC0-87395DA19AB6}" destId="{5332AF19-231C-4059-9076-714889875DB6}" srcOrd="10" destOrd="0" presId="urn:microsoft.com/office/officeart/2011/layout/HexagonRadial"/>
    <dgm:cxn modelId="{E4B60236-2C65-4047-B35B-6A1A27EA11A4}" type="presParOf" srcId="{60B899C8-3198-475D-BBC0-87395DA19AB6}" destId="{E85CB6F7-DFE7-437A-9504-938D2773BF81}" srcOrd="11" destOrd="0" presId="urn:microsoft.com/office/officeart/2011/layout/HexagonRadial"/>
    <dgm:cxn modelId="{9401BD8A-FF9D-4241-B8C2-9683A04A7460}" type="presParOf" srcId="{E85CB6F7-DFE7-437A-9504-938D2773BF81}" destId="{B5ACC448-025B-480C-A97C-7FCB9D99F81E}" srcOrd="0" destOrd="0" presId="urn:microsoft.com/office/officeart/2011/layout/HexagonRadial"/>
    <dgm:cxn modelId="{B04376F4-0E67-41D6-AC31-61D13B0BFF75}" type="presParOf" srcId="{60B899C8-3198-475D-BBC0-87395DA19AB6}" destId="{E3C7F289-63A1-42F4-9E47-DD2B3807593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748E01-DD23-498E-9080-657B2A29E7F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533CD16D-EBC8-463C-8E9B-E33DDF6AD48A}">
      <dgm:prSet phldrT="[Text]" custT="1"/>
      <dgm:spPr/>
      <dgm:t>
        <a:bodyPr/>
        <a:lstStyle/>
        <a:p>
          <a:r>
            <a:rPr lang="en-US" sz="2800" b="1" dirty="0"/>
            <a:t>Cost</a:t>
          </a:r>
        </a:p>
      </dgm:t>
    </dgm:pt>
    <dgm:pt modelId="{63E20695-B1CA-4DAB-BE78-486690A582F8}" type="parTrans" cxnId="{7203A531-7C6E-4796-BCDD-5B63D0DED61F}">
      <dgm:prSet/>
      <dgm:spPr/>
      <dgm:t>
        <a:bodyPr/>
        <a:lstStyle/>
        <a:p>
          <a:endParaRPr lang="en-US"/>
        </a:p>
      </dgm:t>
    </dgm:pt>
    <dgm:pt modelId="{888A22F6-CDA9-44AB-BA21-FAAEEFDAA06B}" type="sibTrans" cxnId="{7203A531-7C6E-4796-BCDD-5B63D0DED61F}">
      <dgm:prSet/>
      <dgm:spPr/>
      <dgm:t>
        <a:bodyPr/>
        <a:lstStyle/>
        <a:p>
          <a:endParaRPr lang="en-US"/>
        </a:p>
      </dgm:t>
    </dgm:pt>
    <dgm:pt modelId="{23B67972-27DA-441F-865D-96097D2DE619}">
      <dgm:prSet phldrT="[Text]" custT="1"/>
      <dgm:spPr/>
      <dgm:t>
        <a:bodyPr/>
        <a:lstStyle/>
        <a:p>
          <a:r>
            <a:rPr lang="en-US" sz="2800" b="1" dirty="0"/>
            <a:t>Process Variation</a:t>
          </a:r>
        </a:p>
      </dgm:t>
    </dgm:pt>
    <dgm:pt modelId="{04C2B74D-871A-42F8-9037-62F92B38477A}" type="parTrans" cxnId="{654D0F63-7C1D-4E4D-82BA-F4C0ABE0B736}">
      <dgm:prSet/>
      <dgm:spPr/>
      <dgm:t>
        <a:bodyPr/>
        <a:lstStyle/>
        <a:p>
          <a:endParaRPr lang="en-US"/>
        </a:p>
      </dgm:t>
    </dgm:pt>
    <dgm:pt modelId="{897F9B16-7A44-496B-B4C1-881CCC511BCB}" type="sibTrans" cxnId="{654D0F63-7C1D-4E4D-82BA-F4C0ABE0B736}">
      <dgm:prSet/>
      <dgm:spPr/>
      <dgm:t>
        <a:bodyPr/>
        <a:lstStyle/>
        <a:p>
          <a:endParaRPr lang="en-US"/>
        </a:p>
      </dgm:t>
    </dgm:pt>
    <dgm:pt modelId="{F3AF34CF-1F03-41C5-9449-FABD6F6ED476}">
      <dgm:prSet phldrT="[Text]" custT="1"/>
      <dgm:spPr/>
      <dgm:t>
        <a:bodyPr/>
        <a:lstStyle/>
        <a:p>
          <a:r>
            <a:rPr lang="en-US" sz="2800" b="1" dirty="0"/>
            <a:t>Food Safety</a:t>
          </a:r>
        </a:p>
      </dgm:t>
    </dgm:pt>
    <dgm:pt modelId="{32D466E8-7F97-4C4B-991B-914524F5194A}" type="parTrans" cxnId="{389C6DB0-F668-49F9-8505-EC544B660C28}">
      <dgm:prSet/>
      <dgm:spPr/>
      <dgm:t>
        <a:bodyPr/>
        <a:lstStyle/>
        <a:p>
          <a:endParaRPr lang="en-US"/>
        </a:p>
      </dgm:t>
    </dgm:pt>
    <dgm:pt modelId="{A15D60CD-5D7A-4C43-8528-A9CAD7630797}" type="sibTrans" cxnId="{389C6DB0-F668-49F9-8505-EC544B660C28}">
      <dgm:prSet/>
      <dgm:spPr/>
      <dgm:t>
        <a:bodyPr/>
        <a:lstStyle/>
        <a:p>
          <a:endParaRPr lang="en-US"/>
        </a:p>
      </dgm:t>
    </dgm:pt>
    <dgm:pt modelId="{4A1D81F5-3286-48FC-A787-2119F9833989}" type="pres">
      <dgm:prSet presAssocID="{37748E01-DD23-498E-9080-657B2A29E7F2}" presName="Name0" presStyleCnt="0">
        <dgm:presLayoutVars>
          <dgm:chMax val="7"/>
          <dgm:dir/>
          <dgm:resizeHandles val="exact"/>
        </dgm:presLayoutVars>
      </dgm:prSet>
      <dgm:spPr/>
    </dgm:pt>
    <dgm:pt modelId="{E30316B0-3494-434C-AE81-B8BAE043DE84}" type="pres">
      <dgm:prSet presAssocID="{37748E01-DD23-498E-9080-657B2A29E7F2}" presName="ellipse1" presStyleLbl="vennNode1" presStyleIdx="0" presStyleCnt="3" custLinFactX="-17153" custLinFactNeighborX="-100000" custLinFactNeighborY="-2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45464-0C35-4C7C-AFCD-462296B7EB26}" type="pres">
      <dgm:prSet presAssocID="{37748E01-DD23-498E-9080-657B2A29E7F2}" presName="ellipse2" presStyleLbl="vennNode1" presStyleIdx="1" presStyleCnt="3" custLinFactX="-15287" custLinFactNeighborX="-100000" custLinFactNeighborY="-7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132D6-CBD9-47C7-B41D-D6E5D6C9D723}" type="pres">
      <dgm:prSet presAssocID="{37748E01-DD23-498E-9080-657B2A29E7F2}" presName="ellipse3" presStyleLbl="vennNode1" presStyleIdx="2" presStyleCnt="3" custLinFactX="-10388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9C6DB0-F668-49F9-8505-EC544B660C28}" srcId="{37748E01-DD23-498E-9080-657B2A29E7F2}" destId="{F3AF34CF-1F03-41C5-9449-FABD6F6ED476}" srcOrd="2" destOrd="0" parTransId="{32D466E8-7F97-4C4B-991B-914524F5194A}" sibTransId="{A15D60CD-5D7A-4C43-8528-A9CAD7630797}"/>
    <dgm:cxn modelId="{654D0F63-7C1D-4E4D-82BA-F4C0ABE0B736}" srcId="{37748E01-DD23-498E-9080-657B2A29E7F2}" destId="{23B67972-27DA-441F-865D-96097D2DE619}" srcOrd="1" destOrd="0" parTransId="{04C2B74D-871A-42F8-9037-62F92B38477A}" sibTransId="{897F9B16-7A44-496B-B4C1-881CCC511BCB}"/>
    <dgm:cxn modelId="{7203A531-7C6E-4796-BCDD-5B63D0DED61F}" srcId="{37748E01-DD23-498E-9080-657B2A29E7F2}" destId="{533CD16D-EBC8-463C-8E9B-E33DDF6AD48A}" srcOrd="0" destOrd="0" parTransId="{63E20695-B1CA-4DAB-BE78-486690A582F8}" sibTransId="{888A22F6-CDA9-44AB-BA21-FAAEEFDAA06B}"/>
    <dgm:cxn modelId="{C1B0624A-CD53-43DF-A034-0E30680D46BE}" type="presOf" srcId="{F3AF34CF-1F03-41C5-9449-FABD6F6ED476}" destId="{FCB132D6-CBD9-47C7-B41D-D6E5D6C9D723}" srcOrd="0" destOrd="0" presId="urn:microsoft.com/office/officeart/2005/8/layout/rings+Icon"/>
    <dgm:cxn modelId="{84F76574-682E-47AA-8ACD-C283E107F272}" type="presOf" srcId="{533CD16D-EBC8-463C-8E9B-E33DDF6AD48A}" destId="{E30316B0-3494-434C-AE81-B8BAE043DE84}" srcOrd="0" destOrd="0" presId="urn:microsoft.com/office/officeart/2005/8/layout/rings+Icon"/>
    <dgm:cxn modelId="{631E014A-4B78-4F97-BBCC-F3FB6C6B33B6}" type="presOf" srcId="{37748E01-DD23-498E-9080-657B2A29E7F2}" destId="{4A1D81F5-3286-48FC-A787-2119F9833989}" srcOrd="0" destOrd="0" presId="urn:microsoft.com/office/officeart/2005/8/layout/rings+Icon"/>
    <dgm:cxn modelId="{D987BB73-723A-4A92-8B12-27499607AC5D}" type="presOf" srcId="{23B67972-27DA-441F-865D-96097D2DE619}" destId="{6D045464-0C35-4C7C-AFCD-462296B7EB26}" srcOrd="0" destOrd="0" presId="urn:microsoft.com/office/officeart/2005/8/layout/rings+Icon"/>
    <dgm:cxn modelId="{353DF140-21D9-424F-A0EA-152DDE4BB53A}" type="presParOf" srcId="{4A1D81F5-3286-48FC-A787-2119F9833989}" destId="{E30316B0-3494-434C-AE81-B8BAE043DE84}" srcOrd="0" destOrd="0" presId="urn:microsoft.com/office/officeart/2005/8/layout/rings+Icon"/>
    <dgm:cxn modelId="{2104F366-2AD0-496D-B063-F4D615801500}" type="presParOf" srcId="{4A1D81F5-3286-48FC-A787-2119F9833989}" destId="{6D045464-0C35-4C7C-AFCD-462296B7EB26}" srcOrd="1" destOrd="0" presId="urn:microsoft.com/office/officeart/2005/8/layout/rings+Icon"/>
    <dgm:cxn modelId="{EC90D8A8-2AE8-46A5-ACDC-B33334CC940B}" type="presParOf" srcId="{4A1D81F5-3286-48FC-A787-2119F9833989}" destId="{FCB132D6-CBD9-47C7-B41D-D6E5D6C9D723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FA54A8-9FF5-47E3-9419-FA34059B8541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2D2C42-04A7-4F66-9EA6-FF54CFBCC0E7}">
      <dgm:prSet phldrT="[Text]" custT="1"/>
      <dgm:spPr/>
      <dgm:t>
        <a:bodyPr/>
        <a:lstStyle/>
        <a:p>
          <a:pPr algn="ctr"/>
          <a:r>
            <a:rPr lang="en-US" sz="2800" b="1" dirty="0"/>
            <a:t>Environ-ment</a:t>
          </a:r>
          <a:r>
            <a:rPr lang="en-US" sz="3500" b="1" dirty="0"/>
            <a:t>	</a:t>
          </a:r>
        </a:p>
      </dgm:t>
    </dgm:pt>
    <dgm:pt modelId="{010F9675-B16B-4A48-B732-7304C5FC26AB}" type="parTrans" cxnId="{E023D49E-253E-40D3-8A31-20E843DA703D}">
      <dgm:prSet/>
      <dgm:spPr/>
      <dgm:t>
        <a:bodyPr/>
        <a:lstStyle/>
        <a:p>
          <a:endParaRPr lang="en-US"/>
        </a:p>
      </dgm:t>
    </dgm:pt>
    <dgm:pt modelId="{2A7308A3-BCDF-4C76-B16F-0924A020282A}" type="sibTrans" cxnId="{E023D49E-253E-40D3-8A31-20E843DA703D}">
      <dgm:prSet/>
      <dgm:spPr/>
      <dgm:t>
        <a:bodyPr/>
        <a:lstStyle/>
        <a:p>
          <a:endParaRPr lang="en-US"/>
        </a:p>
      </dgm:t>
    </dgm:pt>
    <dgm:pt modelId="{3FCD58B2-7B76-4478-90F7-F2D36DE3810B}">
      <dgm:prSet phldrT="[Text]" custT="1"/>
      <dgm:spPr/>
      <dgm:t>
        <a:bodyPr/>
        <a:lstStyle/>
        <a:p>
          <a:r>
            <a:rPr lang="en-US" sz="2400" b="1" dirty="0"/>
            <a:t>Animal well being and worker safety</a:t>
          </a:r>
        </a:p>
      </dgm:t>
    </dgm:pt>
    <dgm:pt modelId="{25CD1080-8A5A-4D06-A21E-C3FC0B24F2A8}" type="parTrans" cxnId="{2F05E072-BB77-4772-8DF1-D6BBC0CF0012}">
      <dgm:prSet/>
      <dgm:spPr/>
      <dgm:t>
        <a:bodyPr/>
        <a:lstStyle/>
        <a:p>
          <a:endParaRPr lang="en-US"/>
        </a:p>
      </dgm:t>
    </dgm:pt>
    <dgm:pt modelId="{09C08305-694B-4B8C-8EA9-6BAB92DD84DE}" type="sibTrans" cxnId="{2F05E072-BB77-4772-8DF1-D6BBC0CF0012}">
      <dgm:prSet/>
      <dgm:spPr/>
      <dgm:t>
        <a:bodyPr/>
        <a:lstStyle/>
        <a:p>
          <a:endParaRPr lang="en-US"/>
        </a:p>
      </dgm:t>
    </dgm:pt>
    <dgm:pt modelId="{6B416872-5749-4DE9-92FA-3DB4F99C5CFC}">
      <dgm:prSet phldrT="[Text]" custT="1"/>
      <dgm:spPr/>
      <dgm:t>
        <a:bodyPr/>
        <a:lstStyle/>
        <a:p>
          <a:r>
            <a:rPr lang="en-US" sz="2800" b="1" dirty="0"/>
            <a:t>Differentia-tion</a:t>
          </a:r>
        </a:p>
      </dgm:t>
    </dgm:pt>
    <dgm:pt modelId="{364330E4-6D4C-47FC-B706-4A98824FDF8F}" type="parTrans" cxnId="{A8D01564-7316-4585-9715-356D6D27557F}">
      <dgm:prSet/>
      <dgm:spPr/>
      <dgm:t>
        <a:bodyPr/>
        <a:lstStyle/>
        <a:p>
          <a:endParaRPr lang="en-US"/>
        </a:p>
      </dgm:t>
    </dgm:pt>
    <dgm:pt modelId="{7519DC27-39AA-45EE-9007-BC5F00CB6295}" type="sibTrans" cxnId="{A8D01564-7316-4585-9715-356D6D27557F}">
      <dgm:prSet/>
      <dgm:spPr/>
      <dgm:t>
        <a:bodyPr/>
        <a:lstStyle/>
        <a:p>
          <a:endParaRPr lang="en-US"/>
        </a:p>
      </dgm:t>
    </dgm:pt>
    <dgm:pt modelId="{60BA19DC-E0A9-4D3D-9259-7F775127D1DD}" type="pres">
      <dgm:prSet presAssocID="{B5FA54A8-9FF5-47E3-9419-FA34059B8541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1F66F9-4F4F-465A-8E8C-C582DFFDC641}" type="pres">
      <dgm:prSet presAssocID="{B5FA54A8-9FF5-47E3-9419-FA34059B8541}" presName="ellipse1" presStyleLbl="vennNode1" presStyleIdx="0" presStyleCnt="3" custScaleY="99724" custLinFactNeighborX="54068" custLinFactNeighborY="59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6E024-58A9-4AF5-B115-8CE078CE42D1}" type="pres">
      <dgm:prSet presAssocID="{B5FA54A8-9FF5-47E3-9419-FA34059B8541}" presName="ellipse2" presStyleLbl="vennNode1" presStyleIdx="1" presStyleCnt="3" custLinFactNeighborX="57336" custLinFactNeighborY="-64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FCF5A-8A68-4509-9D22-02D8C60CE32C}" type="pres">
      <dgm:prSet presAssocID="{B5FA54A8-9FF5-47E3-9419-FA34059B8541}" presName="ellipse3" presStyleLbl="vennNode1" presStyleIdx="2" presStyleCnt="3" custScaleY="94830" custLinFactNeighborX="67804" custLinFactNeighborY="59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4678D0-F3A7-4D0F-83F2-B50C0641079D}" type="presOf" srcId="{AD2D2C42-04A7-4F66-9EA6-FF54CFBCC0E7}" destId="{251F66F9-4F4F-465A-8E8C-C582DFFDC641}" srcOrd="0" destOrd="0" presId="urn:microsoft.com/office/officeart/2005/8/layout/rings+Icon"/>
    <dgm:cxn modelId="{087AC273-1B92-4687-9DD1-7BC433484B2B}" type="presOf" srcId="{B5FA54A8-9FF5-47E3-9419-FA34059B8541}" destId="{60BA19DC-E0A9-4D3D-9259-7F775127D1DD}" srcOrd="0" destOrd="0" presId="urn:microsoft.com/office/officeart/2005/8/layout/rings+Icon"/>
    <dgm:cxn modelId="{C5BFE0C8-AC06-45A0-84CF-8418E0E47A6A}" type="presOf" srcId="{3FCD58B2-7B76-4478-90F7-F2D36DE3810B}" destId="{95A6E024-58A9-4AF5-B115-8CE078CE42D1}" srcOrd="0" destOrd="0" presId="urn:microsoft.com/office/officeart/2005/8/layout/rings+Icon"/>
    <dgm:cxn modelId="{2F05E072-BB77-4772-8DF1-D6BBC0CF0012}" srcId="{B5FA54A8-9FF5-47E3-9419-FA34059B8541}" destId="{3FCD58B2-7B76-4478-90F7-F2D36DE3810B}" srcOrd="1" destOrd="0" parTransId="{25CD1080-8A5A-4D06-A21E-C3FC0B24F2A8}" sibTransId="{09C08305-694B-4B8C-8EA9-6BAB92DD84DE}"/>
    <dgm:cxn modelId="{A8D01564-7316-4585-9715-356D6D27557F}" srcId="{B5FA54A8-9FF5-47E3-9419-FA34059B8541}" destId="{6B416872-5749-4DE9-92FA-3DB4F99C5CFC}" srcOrd="2" destOrd="0" parTransId="{364330E4-6D4C-47FC-B706-4A98824FDF8F}" sibTransId="{7519DC27-39AA-45EE-9007-BC5F00CB6295}"/>
    <dgm:cxn modelId="{8B286DF6-9830-41CC-B3E9-1B5BD9F5F9B3}" type="presOf" srcId="{6B416872-5749-4DE9-92FA-3DB4F99C5CFC}" destId="{0F8FCF5A-8A68-4509-9D22-02D8C60CE32C}" srcOrd="0" destOrd="0" presId="urn:microsoft.com/office/officeart/2005/8/layout/rings+Icon"/>
    <dgm:cxn modelId="{E023D49E-253E-40D3-8A31-20E843DA703D}" srcId="{B5FA54A8-9FF5-47E3-9419-FA34059B8541}" destId="{AD2D2C42-04A7-4F66-9EA6-FF54CFBCC0E7}" srcOrd="0" destOrd="0" parTransId="{010F9675-B16B-4A48-B732-7304C5FC26AB}" sibTransId="{2A7308A3-BCDF-4C76-B16F-0924A020282A}"/>
    <dgm:cxn modelId="{724BB1F0-F44B-4EE5-9D47-EBB3DFAB6F25}" type="presParOf" srcId="{60BA19DC-E0A9-4D3D-9259-7F775127D1DD}" destId="{251F66F9-4F4F-465A-8E8C-C582DFFDC641}" srcOrd="0" destOrd="0" presId="urn:microsoft.com/office/officeart/2005/8/layout/rings+Icon"/>
    <dgm:cxn modelId="{58954D8A-43C0-41B1-BAA5-765806EB8132}" type="presParOf" srcId="{60BA19DC-E0A9-4D3D-9259-7F775127D1DD}" destId="{95A6E024-58A9-4AF5-B115-8CE078CE42D1}" srcOrd="1" destOrd="0" presId="urn:microsoft.com/office/officeart/2005/8/layout/rings+Icon"/>
    <dgm:cxn modelId="{BD74D287-BF00-4969-BFAF-01FFC8376BF6}" type="presParOf" srcId="{60BA19DC-E0A9-4D3D-9259-7F775127D1DD}" destId="{0F8FCF5A-8A68-4509-9D22-02D8C60CE32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65BA-5828-4F8E-8F81-6CEC4856782F}">
      <dsp:nvSpPr>
        <dsp:cNvPr id="0" name=""/>
        <dsp:cNvSpPr/>
      </dsp:nvSpPr>
      <dsp:spPr>
        <a:xfrm>
          <a:off x="4825141" y="2088229"/>
          <a:ext cx="2598293" cy="224762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Market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Needs</a:t>
          </a:r>
          <a:endParaRPr lang="en-US" sz="1200" b="1" kern="1200" dirty="0"/>
        </a:p>
      </dsp:txBody>
      <dsp:txXfrm>
        <a:off x="5255715" y="2460692"/>
        <a:ext cx="1737145" cy="1502702"/>
      </dsp:txXfrm>
    </dsp:sp>
    <dsp:sp modelId="{61B1C48F-EAB5-4E05-8A2F-E76CA4697C45}">
      <dsp:nvSpPr>
        <dsp:cNvPr id="0" name=""/>
        <dsp:cNvSpPr/>
      </dsp:nvSpPr>
      <dsp:spPr>
        <a:xfrm>
          <a:off x="4707832" y="1152127"/>
          <a:ext cx="1059431" cy="84468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37522-0FC7-487F-B10B-2B7818591DC5}">
      <dsp:nvSpPr>
        <dsp:cNvPr id="0" name=""/>
        <dsp:cNvSpPr/>
      </dsp:nvSpPr>
      <dsp:spPr>
        <a:xfrm>
          <a:off x="5006129" y="174150"/>
          <a:ext cx="2129282" cy="18420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Cost</a:t>
          </a:r>
        </a:p>
      </dsp:txBody>
      <dsp:txXfrm>
        <a:off x="5358996" y="479422"/>
        <a:ext cx="1423548" cy="1231535"/>
      </dsp:txXfrm>
    </dsp:sp>
    <dsp:sp modelId="{C3F977A9-E245-4A52-9672-3928DB7B63BE}">
      <dsp:nvSpPr>
        <dsp:cNvPr id="0" name=""/>
        <dsp:cNvSpPr/>
      </dsp:nvSpPr>
      <dsp:spPr>
        <a:xfrm>
          <a:off x="7526994" y="2547988"/>
          <a:ext cx="980328" cy="84468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A0489-3FD4-4F9E-83A7-5592BCA3A1B9}">
      <dsp:nvSpPr>
        <dsp:cNvPr id="0" name=""/>
        <dsp:cNvSpPr/>
      </dsp:nvSpPr>
      <dsp:spPr>
        <a:xfrm>
          <a:off x="7022360" y="1326273"/>
          <a:ext cx="2129282" cy="18420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Variation</a:t>
          </a:r>
          <a:endParaRPr lang="en-US" sz="1200" b="1" kern="1200" dirty="0"/>
        </a:p>
      </dsp:txBody>
      <dsp:txXfrm>
        <a:off x="7375227" y="1631545"/>
        <a:ext cx="1423548" cy="1231535"/>
      </dsp:txXfrm>
    </dsp:sp>
    <dsp:sp modelId="{5FE02FBA-EC7A-439F-A967-7FBF8AA33CEA}">
      <dsp:nvSpPr>
        <dsp:cNvPr id="0" name=""/>
        <dsp:cNvSpPr/>
      </dsp:nvSpPr>
      <dsp:spPr>
        <a:xfrm>
          <a:off x="6731147" y="4392486"/>
          <a:ext cx="980328" cy="84468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F1975-A03B-42C1-8AF2-FA9A6BDDA2BC}">
      <dsp:nvSpPr>
        <dsp:cNvPr id="0" name=""/>
        <dsp:cNvSpPr/>
      </dsp:nvSpPr>
      <dsp:spPr>
        <a:xfrm>
          <a:off x="6947984" y="3360354"/>
          <a:ext cx="2129282" cy="18420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Food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Safety</a:t>
          </a:r>
          <a:endParaRPr lang="en-US" sz="1200" b="1" kern="1200" dirty="0"/>
        </a:p>
      </dsp:txBody>
      <dsp:txXfrm>
        <a:off x="7300851" y="3665626"/>
        <a:ext cx="1423548" cy="1231535"/>
      </dsp:txXfrm>
    </dsp:sp>
    <dsp:sp modelId="{835C755B-39F9-42DB-BB4F-330B4DB35406}">
      <dsp:nvSpPr>
        <dsp:cNvPr id="0" name=""/>
        <dsp:cNvSpPr/>
      </dsp:nvSpPr>
      <dsp:spPr>
        <a:xfrm>
          <a:off x="4760679" y="4515535"/>
          <a:ext cx="980328" cy="84468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4D9F6-BD5E-43B9-8360-18B7BE3242D3}">
      <dsp:nvSpPr>
        <dsp:cNvPr id="0" name=""/>
        <dsp:cNvSpPr/>
      </dsp:nvSpPr>
      <dsp:spPr>
        <a:xfrm>
          <a:off x="4995184" y="4494624"/>
          <a:ext cx="2129282" cy="18420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Environ-ment &amp;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Sustainability</a:t>
          </a:r>
        </a:p>
      </dsp:txBody>
      <dsp:txXfrm>
        <a:off x="5348051" y="4799896"/>
        <a:ext cx="1423548" cy="1231535"/>
      </dsp:txXfrm>
    </dsp:sp>
    <dsp:sp modelId="{B5ACC448-025B-480C-A97C-7FCB9D99F81E}">
      <dsp:nvSpPr>
        <dsp:cNvPr id="0" name=""/>
        <dsp:cNvSpPr/>
      </dsp:nvSpPr>
      <dsp:spPr>
        <a:xfrm>
          <a:off x="3778822" y="2937062"/>
          <a:ext cx="980328" cy="84468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2AF19-231C-4059-9076-714889875DB6}">
      <dsp:nvSpPr>
        <dsp:cNvPr id="0" name=""/>
        <dsp:cNvSpPr/>
      </dsp:nvSpPr>
      <dsp:spPr>
        <a:xfrm>
          <a:off x="3205940" y="3361621"/>
          <a:ext cx="2129282" cy="18420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Animal Well Being &amp; Worker Safety</a:t>
          </a:r>
        </a:p>
      </dsp:txBody>
      <dsp:txXfrm>
        <a:off x="3558807" y="3666893"/>
        <a:ext cx="1423548" cy="1231535"/>
      </dsp:txXfrm>
    </dsp:sp>
    <dsp:sp modelId="{E3C7F289-63A1-42F4-9E47-DD2B38075930}">
      <dsp:nvSpPr>
        <dsp:cNvPr id="0" name=""/>
        <dsp:cNvSpPr/>
      </dsp:nvSpPr>
      <dsp:spPr>
        <a:xfrm>
          <a:off x="3258416" y="1296144"/>
          <a:ext cx="2004783" cy="18420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Differen-tiation</a:t>
          </a:r>
          <a:endParaRPr lang="en-US" sz="1200" b="1" kern="1200" dirty="0"/>
        </a:p>
      </dsp:txBody>
      <dsp:txXfrm>
        <a:off x="3605090" y="1614682"/>
        <a:ext cx="1311435" cy="1205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316B0-3494-434C-AE81-B8BAE043DE84}">
      <dsp:nvSpPr>
        <dsp:cNvPr id="0" name=""/>
        <dsp:cNvSpPr/>
      </dsp:nvSpPr>
      <dsp:spPr>
        <a:xfrm>
          <a:off x="0" y="0"/>
          <a:ext cx="2941199" cy="2941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Cost</a:t>
          </a:r>
        </a:p>
      </dsp:txBody>
      <dsp:txXfrm>
        <a:off x="430729" y="430722"/>
        <a:ext cx="2079741" cy="2079713"/>
      </dsp:txXfrm>
    </dsp:sp>
    <dsp:sp modelId="{6D045464-0C35-4C7C-AFCD-462296B7EB26}">
      <dsp:nvSpPr>
        <dsp:cNvPr id="0" name=""/>
        <dsp:cNvSpPr/>
      </dsp:nvSpPr>
      <dsp:spPr>
        <a:xfrm>
          <a:off x="1512182" y="1728178"/>
          <a:ext cx="2941199" cy="2941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Process Variation</a:t>
          </a:r>
        </a:p>
      </dsp:txBody>
      <dsp:txXfrm>
        <a:off x="1942911" y="2158900"/>
        <a:ext cx="2079741" cy="2079713"/>
      </dsp:txXfrm>
    </dsp:sp>
    <dsp:sp modelId="{FCB132D6-CBD9-47C7-B41D-D6E5D6C9D723}">
      <dsp:nvSpPr>
        <dsp:cNvPr id="0" name=""/>
        <dsp:cNvSpPr/>
      </dsp:nvSpPr>
      <dsp:spPr>
        <a:xfrm>
          <a:off x="3168343" y="0"/>
          <a:ext cx="2941199" cy="2941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Food Safety</a:t>
          </a:r>
        </a:p>
      </dsp:txBody>
      <dsp:txXfrm>
        <a:off x="3599072" y="430722"/>
        <a:ext cx="2079741" cy="2079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F66F9-4F4F-465A-8E8C-C582DFFDC641}">
      <dsp:nvSpPr>
        <dsp:cNvPr id="0" name=""/>
        <dsp:cNvSpPr/>
      </dsp:nvSpPr>
      <dsp:spPr>
        <a:xfrm>
          <a:off x="4622202" y="1800194"/>
          <a:ext cx="3025631" cy="30172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Environ-ment</a:t>
          </a:r>
          <a:r>
            <a:rPr lang="en-US" sz="3500" b="1" kern="1200" dirty="0"/>
            <a:t>	</a:t>
          </a:r>
        </a:p>
      </dsp:txBody>
      <dsp:txXfrm>
        <a:off x="5065295" y="2242058"/>
        <a:ext cx="2139445" cy="2133509"/>
      </dsp:txXfrm>
    </dsp:sp>
    <dsp:sp modelId="{95A6E024-58A9-4AF5-B115-8CE078CE42D1}">
      <dsp:nvSpPr>
        <dsp:cNvPr id="0" name=""/>
        <dsp:cNvSpPr/>
      </dsp:nvSpPr>
      <dsp:spPr>
        <a:xfrm>
          <a:off x="6278400" y="70751"/>
          <a:ext cx="3025631" cy="30255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Animal well being and worker safety</a:t>
          </a:r>
        </a:p>
      </dsp:txBody>
      <dsp:txXfrm>
        <a:off x="6721493" y="513838"/>
        <a:ext cx="2139445" cy="2139414"/>
      </dsp:txXfrm>
    </dsp:sp>
    <dsp:sp modelId="{0F8FCF5A-8A68-4509-9D22-02D8C60CE32C}">
      <dsp:nvSpPr>
        <dsp:cNvPr id="0" name=""/>
        <dsp:cNvSpPr/>
      </dsp:nvSpPr>
      <dsp:spPr>
        <a:xfrm>
          <a:off x="8150601" y="1873051"/>
          <a:ext cx="3025631" cy="28691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Differentia-tion</a:t>
          </a:r>
        </a:p>
      </dsp:txBody>
      <dsp:txXfrm>
        <a:off x="8593694" y="2293230"/>
        <a:ext cx="2139445" cy="2028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0.41864</cdr:x>
      <cdr:y>0.00641</cdr:y>
    </cdr:from>
    <cdr:to>
      <cdr:x>0.45172</cdr:x>
      <cdr:y>0.12821</cdr:y>
    </cdr:to>
    <cdr:sp macro="" textlink="">
      <cdr:nvSpPr>
        <cdr:cNvPr id="3" name="Seta: para Baixo 2">
          <a:extLst xmlns:a="http://schemas.openxmlformats.org/drawingml/2006/main">
            <a:ext uri="{FF2B5EF4-FFF2-40B4-BE49-F238E27FC236}">
              <a16:creationId xmlns:a16="http://schemas.microsoft.com/office/drawing/2014/main" xmlns="" id="{B1962598-9CA0-4C82-A3BE-BBDE67A1458C}"/>
            </a:ext>
          </a:extLst>
        </cdr:cNvPr>
        <cdr:cNvSpPr/>
      </cdr:nvSpPr>
      <cdr:spPr>
        <a:xfrm xmlns:a="http://schemas.openxmlformats.org/drawingml/2006/main" rot="10800000" flipV="1">
          <a:off x="5426125" y="36004"/>
          <a:ext cx="428754" cy="68407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it-IT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 sz="1985" b="1" dirty="0"/>
        </a:p>
      </cdr:txBody>
    </cdr:sp>
  </cdr:relSizeAnchor>
  <cdr:relSizeAnchor xmlns:cdr="http://schemas.openxmlformats.org/drawingml/2006/chartDrawing">
    <cdr:from>
      <cdr:x>0.46283</cdr:x>
      <cdr:y>0.01282</cdr:y>
    </cdr:from>
    <cdr:to>
      <cdr:x>0.7906</cdr:x>
      <cdr:y>0.08974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7E6DE272-4474-4046-A7EA-632D99D542DF}"/>
            </a:ext>
          </a:extLst>
        </cdr:cNvPr>
        <cdr:cNvSpPr txBox="1"/>
      </cdr:nvSpPr>
      <cdr:spPr>
        <a:xfrm xmlns:a="http://schemas.openxmlformats.org/drawingml/2006/main">
          <a:off x="5998896" y="72008"/>
          <a:ext cx="4248472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Began adding 0.1% Nutri P in diets</a:t>
          </a:r>
        </a:p>
      </cdr:txBody>
    </cdr:sp>
  </cdr:relSizeAnchor>
  <cdr:relSizeAnchor xmlns:cdr="http://schemas.openxmlformats.org/drawingml/2006/chartDrawing">
    <cdr:from>
      <cdr:x>0.0906</cdr:x>
      <cdr:y>0.10256</cdr:y>
    </cdr:from>
    <cdr:to>
      <cdr:x>0.4406</cdr:x>
      <cdr:y>0.20513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895BC992-5B4F-4E4D-B709-28219E4D66F1}"/>
            </a:ext>
          </a:extLst>
        </cdr:cNvPr>
        <cdr:cNvSpPr txBox="1"/>
      </cdr:nvSpPr>
      <cdr:spPr>
        <a:xfrm xmlns:a="http://schemas.openxmlformats.org/drawingml/2006/main">
          <a:off x="1174359" y="576064"/>
          <a:ext cx="45365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January – July 2015</a:t>
          </a:r>
        </a:p>
        <a:p xmlns:a="http://schemas.openxmlformats.org/drawingml/2006/main">
          <a:r>
            <a:rPr lang="en-US" sz="1800" b="1" dirty="0"/>
            <a:t>AVE. +/- STDEV.P:  22.5 +/-3.4</a:t>
          </a:r>
        </a:p>
      </cdr:txBody>
    </cdr:sp>
  </cdr:relSizeAnchor>
  <cdr:relSizeAnchor xmlns:cdr="http://schemas.openxmlformats.org/drawingml/2006/chartDrawing">
    <cdr:from>
      <cdr:x>0.71838</cdr:x>
      <cdr:y>0.25641</cdr:y>
    </cdr:from>
    <cdr:to>
      <cdr:x>0.99086</cdr:x>
      <cdr:y>0.39744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656638D8-2870-4BD5-9BAC-0BF0B4340D86}"/>
            </a:ext>
          </a:extLst>
        </cdr:cNvPr>
        <cdr:cNvSpPr txBox="1"/>
      </cdr:nvSpPr>
      <cdr:spPr>
        <a:xfrm xmlns:a="http://schemas.openxmlformats.org/drawingml/2006/main">
          <a:off x="9311263" y="1440160"/>
          <a:ext cx="3531686" cy="792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August 2015 – March 2016</a:t>
          </a:r>
        </a:p>
        <a:p xmlns:a="http://schemas.openxmlformats.org/drawingml/2006/main">
          <a:r>
            <a:rPr lang="en-US" sz="1800" b="1" dirty="0"/>
            <a:t>AVE. +/- STDEV.P: :  9.9 +/-2.6</a:t>
          </a:r>
        </a:p>
      </cdr:txBody>
    </cdr:sp>
  </cdr:relSizeAnchor>
  <cdr:relSizeAnchor xmlns:cdr="http://schemas.openxmlformats.org/drawingml/2006/chartDrawing">
    <cdr:from>
      <cdr:x>0.07949</cdr:x>
      <cdr:y>0.28205</cdr:y>
    </cdr:from>
    <cdr:to>
      <cdr:x>0.51838</cdr:x>
      <cdr:y>0.28205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xmlns="" id="{914C2579-79CD-48D5-BF08-BCE33C09398F}"/>
            </a:ext>
          </a:extLst>
        </cdr:cNvPr>
        <cdr:cNvCxnSpPr/>
      </cdr:nvCxnSpPr>
      <cdr:spPr>
        <a:xfrm xmlns:a="http://schemas.openxmlformats.org/drawingml/2006/main">
          <a:off x="1030343" y="1584176"/>
          <a:ext cx="5688632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0.52394</cdr:x>
      <cdr:y>0.53846</cdr:y>
    </cdr:from>
    <cdr:to>
      <cdr:x>0.96283</cdr:x>
      <cdr:y>0.53846</cdr:y>
    </cdr:to>
    <cdr:cxnSp macro="">
      <cdr:nvCxnSpPr>
        <cdr:cNvPr id="15" name="Straight Connector 14">
          <a:extLst xmlns:a="http://schemas.openxmlformats.org/drawingml/2006/main">
            <a:ext uri="{FF2B5EF4-FFF2-40B4-BE49-F238E27FC236}">
              <a16:creationId xmlns:a16="http://schemas.microsoft.com/office/drawing/2014/main" xmlns="" id="{58AD58B7-FFD5-49C1-9C96-9714FB183098}"/>
            </a:ext>
          </a:extLst>
        </cdr:cNvPr>
        <cdr:cNvCxnSpPr/>
      </cdr:nvCxnSpPr>
      <cdr:spPr>
        <a:xfrm xmlns:a="http://schemas.openxmlformats.org/drawingml/2006/main">
          <a:off x="6790983" y="3024336"/>
          <a:ext cx="5688632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0.52047</cdr:x>
      <cdr:y>0.34935</cdr:y>
    </cdr:from>
    <cdr:to>
      <cdr:x>0.55355</cdr:x>
      <cdr:y>0.47115</cdr:y>
    </cdr:to>
    <cdr:sp macro="" textlink="">
      <cdr:nvSpPr>
        <cdr:cNvPr id="9" name="Seta: para Baixo 2">
          <a:extLst xmlns:a="http://schemas.openxmlformats.org/drawingml/2006/main">
            <a:ext uri="{FF2B5EF4-FFF2-40B4-BE49-F238E27FC236}">
              <a16:creationId xmlns:a16="http://schemas.microsoft.com/office/drawing/2014/main" xmlns="" id="{F983CEE9-62F6-451C-AEB8-BAA8E6FF1DEC}"/>
            </a:ext>
          </a:extLst>
        </cdr:cNvPr>
        <cdr:cNvSpPr/>
      </cdr:nvSpPr>
      <cdr:spPr>
        <a:xfrm xmlns:a="http://schemas.openxmlformats.org/drawingml/2006/main" rot="10800000" flipV="1">
          <a:off x="6745982" y="1962176"/>
          <a:ext cx="428765" cy="68410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 sz="1985" b="1" dirty="0"/>
        </a:p>
      </cdr:txBody>
    </cdr:sp>
  </cdr:relSizeAnchor>
  <cdr:relSizeAnchor xmlns:cdr="http://schemas.openxmlformats.org/drawingml/2006/chartDrawing">
    <cdr:from>
      <cdr:x>0.52394</cdr:x>
      <cdr:y>0.21795</cdr:y>
    </cdr:from>
    <cdr:to>
      <cdr:x>0.73505</cdr:x>
      <cdr:y>0.32051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52875FC-CACB-4A13-8E32-5EFE21E032A6}"/>
            </a:ext>
          </a:extLst>
        </cdr:cNvPr>
        <cdr:cNvSpPr txBox="1"/>
      </cdr:nvSpPr>
      <cdr:spPr>
        <a:xfrm xmlns:a="http://schemas.openxmlformats.org/drawingml/2006/main">
          <a:off x="6790983" y="1224136"/>
          <a:ext cx="2736303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Second grow out with  0.1% Nutri P in diets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532" cy="350226"/>
          </a:xfrm>
          <a:prstGeom prst="rect">
            <a:avLst/>
          </a:prstGeom>
        </p:spPr>
        <p:txBody>
          <a:bodyPr vert="horz" lIns="81669" tIns="40835" rIns="81669" bIns="40835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266488" y="0"/>
            <a:ext cx="4027152" cy="350226"/>
          </a:xfrm>
          <a:prstGeom prst="rect">
            <a:avLst/>
          </a:prstGeom>
        </p:spPr>
        <p:txBody>
          <a:bodyPr vert="horz" lIns="81669" tIns="40835" rIns="81669" bIns="40835" rtlCol="0"/>
          <a:lstStyle>
            <a:lvl1pPr algn="r">
              <a:defRPr sz="1100"/>
            </a:lvl1pPr>
          </a:lstStyle>
          <a:p>
            <a:fld id="{9F6ECA9C-9D3A-B943-9EB0-8F40772149B6}" type="datetimeFigureOut">
              <a:rPr lang="it-IT" smtClean="0"/>
              <a:t>12/16/19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09813" y="525463"/>
            <a:ext cx="4676775" cy="2630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669" tIns="40835" rIns="81669" bIns="4083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30192" y="3330088"/>
            <a:ext cx="7436016" cy="3154974"/>
          </a:xfrm>
          <a:prstGeom prst="rect">
            <a:avLst/>
          </a:prstGeom>
        </p:spPr>
        <p:txBody>
          <a:bodyPr vert="horz" lIns="81669" tIns="40835" rIns="81669" bIns="40835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658705"/>
            <a:ext cx="4028532" cy="350226"/>
          </a:xfrm>
          <a:prstGeom prst="rect">
            <a:avLst/>
          </a:prstGeom>
        </p:spPr>
        <p:txBody>
          <a:bodyPr vert="horz" lIns="81669" tIns="40835" rIns="81669" bIns="40835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266488" y="6658705"/>
            <a:ext cx="4027152" cy="350226"/>
          </a:xfrm>
          <a:prstGeom prst="rect">
            <a:avLst/>
          </a:prstGeom>
        </p:spPr>
        <p:txBody>
          <a:bodyPr vert="horz" lIns="81669" tIns="40835" rIns="81669" bIns="40835" rtlCol="0" anchor="b"/>
          <a:lstStyle>
            <a:lvl1pPr algn="r">
              <a:defRPr sz="1100"/>
            </a:lvl1pPr>
          </a:lstStyle>
          <a:p>
            <a:fld id="{8399C3AF-D210-DB4C-9120-6A2AF51452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54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3" y="7033450"/>
            <a:ext cx="4302252" cy="37814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0"/>
            <a:ext cx="3092244" cy="3781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0"/>
            <a:ext cx="3092244" cy="3781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8" name="object 44">
            <a:extLst>
              <a:ext uri="{FF2B5EF4-FFF2-40B4-BE49-F238E27FC236}">
                <a16:creationId xmlns:a16="http://schemas.microsoft.com/office/drawing/2014/main" xmlns="" id="{1F1C9D30-0A44-453A-8EC8-272F9AE5BD73}"/>
              </a:ext>
            </a:extLst>
          </p:cNvPr>
          <p:cNvSpPr/>
          <p:nvPr userDrawn="1"/>
        </p:nvSpPr>
        <p:spPr>
          <a:xfrm>
            <a:off x="12991863" y="-4137"/>
            <a:ext cx="452675" cy="45267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0" y="359994"/>
                </a:moveTo>
                <a:lnTo>
                  <a:pt x="359994" y="359994"/>
                </a:lnTo>
                <a:lnTo>
                  <a:pt x="359994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7EC60A"/>
          </a:solidFill>
        </p:spPr>
        <p:txBody>
          <a:bodyPr wrap="square" lIns="0" tIns="0" rIns="0" bIns="0" rtlCol="0"/>
          <a:lstStyle/>
          <a:p>
            <a:endParaRPr sz="2263" dirty="0"/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xmlns="" id="{DEB1A019-0B7A-4E12-8137-D06504A4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62" y="515056"/>
            <a:ext cx="1211861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1" i="0">
                <a:solidFill>
                  <a:srgbClr val="533019"/>
                </a:solidFill>
                <a:latin typeface="Myriad Pro"/>
                <a:cs typeface="Myriad Pro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xmlns="" id="{A9944B72-9EDF-4F4B-A5E1-7F93E7A3FE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2227" y="1693193"/>
            <a:ext cx="4155733" cy="1295400"/>
          </a:xfrm>
          <a:prstGeom prst="rect">
            <a:avLst/>
          </a:prstGeom>
          <a:solidFill>
            <a:srgbClr val="0CB14B">
              <a:alpha val="15000"/>
            </a:srgbClr>
          </a:solidFill>
        </p:spPr>
        <p:txBody>
          <a:bodyPr wrap="square" lIns="0" tIns="0" rIns="0" bIns="0" rtlCol="0"/>
          <a:lstStyle>
            <a:lvl1pPr>
              <a:defRPr lang="it-IT" sz="1500" kern="1200" smtClean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>
              <a:defRPr lang="it-IT" sz="1500" kern="1200" smtClean="0">
                <a:solidFill>
                  <a:schemeClr val="tx1"/>
                </a:solidFill>
              </a:defRPr>
            </a:lvl2pPr>
            <a:lvl3pPr>
              <a:defRPr lang="it-IT" sz="1800" kern="1200" smtClean="0">
                <a:solidFill>
                  <a:schemeClr val="tx1"/>
                </a:solidFill>
              </a:defRPr>
            </a:lvl3pPr>
            <a:lvl4pPr>
              <a:defRPr lang="it-IT" sz="1800" kern="1200" smtClean="0">
                <a:solidFill>
                  <a:schemeClr val="tx1"/>
                </a:solidFill>
              </a:defRPr>
            </a:lvl4pPr>
            <a:lvl5pPr>
              <a:defRPr lang="it-IT" sz="1800" kern="1200">
                <a:solidFill>
                  <a:schemeClr val="tx1"/>
                </a:solidFill>
              </a:defRPr>
            </a:lvl5pPr>
          </a:lstStyle>
          <a:p>
            <a:pPr lvl="0" algn="l" defTabSz="457200" rtl="0" latinLnBrk="0"/>
            <a:r>
              <a:rPr lang="it-IT" dirty="0"/>
              <a:t>Modifica gli stili del testo dello schema</a:t>
            </a:r>
          </a:p>
          <a:p>
            <a:pPr marL="860588" lvl="1" indent="-285750" algn="l" defTabSz="457200" rtl="0" latinLnBrk="0">
              <a:buFont typeface="Arial" panose="020B0604020202020204" pitchFamily="34" charset="0"/>
              <a:buChar char="•"/>
            </a:pPr>
            <a:r>
              <a:rPr lang="it-IT" dirty="0"/>
              <a:t>Secondo livello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xmlns="" id="{EDC88D79-B5E4-4892-B402-062D0F7699E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05924" y="1693193"/>
            <a:ext cx="7786688" cy="4149725"/>
          </a:xfrm>
          <a:prstGeom prst="rect">
            <a:avLst/>
          </a:prstGeom>
          <a:ln w="25400">
            <a:solidFill>
              <a:srgbClr val="CDE7CA"/>
            </a:solidFill>
          </a:ln>
        </p:spPr>
        <p:txBody>
          <a:bodyPr wrap="square" lIns="0" tIns="0" rIns="0" bIns="0" rtlCol="0"/>
          <a:lstStyle>
            <a:lvl1pPr>
              <a:defRPr lang="it-IT" sz="1200" kern="1200" smtClean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>
              <a:defRPr lang="it-IT" sz="1800" kern="1200" smtClean="0">
                <a:solidFill>
                  <a:schemeClr val="tx1"/>
                </a:solidFill>
              </a:defRPr>
            </a:lvl2pPr>
            <a:lvl3pPr>
              <a:defRPr lang="it-IT" sz="1800" kern="1200" smtClean="0">
                <a:solidFill>
                  <a:schemeClr val="tx1"/>
                </a:solidFill>
              </a:defRPr>
            </a:lvl3pPr>
            <a:lvl4pPr>
              <a:defRPr lang="it-IT" sz="1800" kern="1200" smtClean="0">
                <a:solidFill>
                  <a:schemeClr val="tx1"/>
                </a:solidFill>
              </a:defRPr>
            </a:lvl4pPr>
            <a:lvl5pPr>
              <a:defRPr lang="it-IT" sz="1800" kern="1200">
                <a:solidFill>
                  <a:schemeClr val="tx1"/>
                </a:solidFill>
              </a:defRPr>
            </a:lvl5pPr>
          </a:lstStyle>
          <a:p>
            <a:pPr lvl="0" algn="l" defTabSz="457200" rtl="0" latinLnBrk="0"/>
            <a:r>
              <a:rPr lang="it-IT"/>
              <a:t>Modifica gli stili del testo dello schema</a:t>
            </a:r>
          </a:p>
          <a:p>
            <a:pPr marL="457200" lvl="1" algn="l" defTabSz="457200" rtl="0" latinLnBrk="0"/>
            <a:r>
              <a:rPr lang="it-IT"/>
              <a:t>Secondo livello</a:t>
            </a:r>
          </a:p>
          <a:p>
            <a:pPr marL="914400" lvl="2" algn="l" defTabSz="457200" rtl="0" latinLnBrk="0"/>
            <a:r>
              <a:rPr lang="it-IT"/>
              <a:t>Terzo livello</a:t>
            </a:r>
          </a:p>
          <a:p>
            <a:pPr marL="1371600" lvl="3" algn="l" defTabSz="457200" rtl="0" latinLnBrk="0"/>
            <a:r>
              <a:rPr lang="it-IT"/>
              <a:t>Quarto livello</a:t>
            </a:r>
          </a:p>
          <a:p>
            <a:pPr marL="1828800" lvl="4" algn="l" defTabSz="457200" rtl="0" latinLnBrk="0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962" y="515056"/>
            <a:ext cx="1211861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1" i="0">
                <a:solidFill>
                  <a:srgbClr val="533019"/>
                </a:solidFill>
                <a:latin typeface="Myriad Pro"/>
                <a:cs typeface="Myriad Pro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dirty="0"/>
          </a:p>
        </p:txBody>
      </p:sp>
      <p:sp>
        <p:nvSpPr>
          <p:cNvPr id="13" name="object 44">
            <a:extLst>
              <a:ext uri="{FF2B5EF4-FFF2-40B4-BE49-F238E27FC236}">
                <a16:creationId xmlns:a16="http://schemas.microsoft.com/office/drawing/2014/main" xmlns="" id="{A2BD4AD3-B681-495C-BDBB-BB5C535369A7}"/>
              </a:ext>
            </a:extLst>
          </p:cNvPr>
          <p:cNvSpPr/>
          <p:nvPr userDrawn="1"/>
        </p:nvSpPr>
        <p:spPr>
          <a:xfrm>
            <a:off x="12991863" y="-4137"/>
            <a:ext cx="452675" cy="45267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0" y="359994"/>
                </a:moveTo>
                <a:lnTo>
                  <a:pt x="359994" y="359994"/>
                </a:lnTo>
                <a:lnTo>
                  <a:pt x="359994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7EC60A"/>
          </a:solidFill>
        </p:spPr>
        <p:txBody>
          <a:bodyPr wrap="square" lIns="0" tIns="0" rIns="0" bIns="0" rtlCol="0"/>
          <a:lstStyle/>
          <a:p>
            <a:endParaRPr sz="2263" dirty="0"/>
          </a:p>
        </p:txBody>
      </p:sp>
      <p:sp>
        <p:nvSpPr>
          <p:cNvPr id="10" name="Segnaposto testo 13">
            <a:extLst>
              <a:ext uri="{FF2B5EF4-FFF2-40B4-BE49-F238E27FC236}">
                <a16:creationId xmlns:a16="http://schemas.microsoft.com/office/drawing/2014/main" xmlns="" id="{1BBA4A1C-603B-4D59-8A2B-E139B3CE4F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2227" y="1693193"/>
            <a:ext cx="4155733" cy="1295400"/>
          </a:xfrm>
          <a:prstGeom prst="rect">
            <a:avLst/>
          </a:prstGeom>
          <a:solidFill>
            <a:srgbClr val="0CB14B">
              <a:alpha val="15000"/>
            </a:srgbClr>
          </a:solidFill>
        </p:spPr>
        <p:txBody>
          <a:bodyPr wrap="square" lIns="0" tIns="0" rIns="0" bIns="0" rtlCol="0"/>
          <a:lstStyle>
            <a:lvl1pPr>
              <a:defRPr lang="it-IT" sz="1500" kern="1200" smtClean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>
              <a:defRPr lang="it-IT" sz="1500" kern="1200" smtClean="0">
                <a:solidFill>
                  <a:schemeClr val="tx1"/>
                </a:solidFill>
              </a:defRPr>
            </a:lvl2pPr>
            <a:lvl3pPr>
              <a:defRPr lang="it-IT" sz="1800" kern="1200" smtClean="0">
                <a:solidFill>
                  <a:schemeClr val="tx1"/>
                </a:solidFill>
              </a:defRPr>
            </a:lvl3pPr>
            <a:lvl4pPr>
              <a:defRPr lang="it-IT" sz="1800" kern="1200" smtClean="0">
                <a:solidFill>
                  <a:schemeClr val="tx1"/>
                </a:solidFill>
              </a:defRPr>
            </a:lvl4pPr>
            <a:lvl5pPr>
              <a:defRPr lang="it-IT" sz="1800" kern="1200">
                <a:solidFill>
                  <a:schemeClr val="tx1"/>
                </a:solidFill>
              </a:defRPr>
            </a:lvl5pPr>
          </a:lstStyle>
          <a:p>
            <a:pPr lvl="0" algn="l" defTabSz="457200" rtl="0" latinLnBrk="0"/>
            <a:r>
              <a:rPr lang="it-IT" dirty="0"/>
              <a:t>Modifica gli stili del testo dello schema</a:t>
            </a:r>
          </a:p>
          <a:p>
            <a:pPr marL="860588" lvl="1" indent="-285750" algn="l" defTabSz="457200" rtl="0" latinLnBrk="0">
              <a:buFont typeface="Arial" panose="020B0604020202020204" pitchFamily="34" charset="0"/>
              <a:buChar char="•"/>
            </a:pPr>
            <a:r>
              <a:rPr lang="it-IT" dirty="0"/>
              <a:t>Secondo livello</a:t>
            </a:r>
          </a:p>
        </p:txBody>
      </p:sp>
      <p:sp>
        <p:nvSpPr>
          <p:cNvPr id="6" name="Segnaposto contenuto 8">
            <a:extLst>
              <a:ext uri="{FF2B5EF4-FFF2-40B4-BE49-F238E27FC236}">
                <a16:creationId xmlns:a16="http://schemas.microsoft.com/office/drawing/2014/main" xmlns="" id="{43243456-CADB-432F-81EA-D705F0E505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05924" y="1693193"/>
            <a:ext cx="7786688" cy="4149725"/>
          </a:xfrm>
          <a:prstGeom prst="rect">
            <a:avLst/>
          </a:prstGeom>
          <a:ln w="25400">
            <a:solidFill>
              <a:srgbClr val="CDE7CA"/>
            </a:solidFill>
          </a:ln>
        </p:spPr>
        <p:txBody>
          <a:bodyPr wrap="square" lIns="0" tIns="0" rIns="0" bIns="0" rtlCol="0"/>
          <a:lstStyle>
            <a:lvl1pPr>
              <a:defRPr lang="it-IT" sz="1200" kern="1200" smtClean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>
              <a:defRPr lang="it-IT" sz="1800" kern="1200" smtClean="0">
                <a:solidFill>
                  <a:schemeClr val="tx1"/>
                </a:solidFill>
              </a:defRPr>
            </a:lvl2pPr>
            <a:lvl3pPr>
              <a:defRPr lang="it-IT" sz="1800" kern="1200" smtClean="0">
                <a:solidFill>
                  <a:schemeClr val="tx1"/>
                </a:solidFill>
              </a:defRPr>
            </a:lvl3pPr>
            <a:lvl4pPr>
              <a:defRPr lang="it-IT" sz="1800" kern="1200" smtClean="0">
                <a:solidFill>
                  <a:schemeClr val="tx1"/>
                </a:solidFill>
              </a:defRPr>
            </a:lvl4pPr>
            <a:lvl5pPr>
              <a:defRPr lang="it-IT" sz="1800" kern="1200">
                <a:solidFill>
                  <a:schemeClr val="tx1"/>
                </a:solidFill>
              </a:defRPr>
            </a:lvl5pPr>
          </a:lstStyle>
          <a:p>
            <a:pPr lvl="0" algn="l" defTabSz="457200" rtl="0" latinLnBrk="0"/>
            <a:r>
              <a:rPr lang="it-IT"/>
              <a:t>Modifica gli stili del testo dello schema</a:t>
            </a:r>
          </a:p>
          <a:p>
            <a:pPr marL="457200" lvl="1" algn="l" defTabSz="457200" rtl="0" latinLnBrk="0"/>
            <a:r>
              <a:rPr lang="it-IT"/>
              <a:t>Secondo livello</a:t>
            </a:r>
          </a:p>
          <a:p>
            <a:pPr marL="914400" lvl="2" algn="l" defTabSz="457200" rtl="0" latinLnBrk="0"/>
            <a:r>
              <a:rPr lang="it-IT"/>
              <a:t>Terzo livello</a:t>
            </a:r>
          </a:p>
          <a:p>
            <a:pPr marL="1371600" lvl="3" algn="l" defTabSz="457200" rtl="0" latinLnBrk="0"/>
            <a:r>
              <a:rPr lang="it-IT"/>
              <a:t>Quarto livello</a:t>
            </a:r>
          </a:p>
          <a:p>
            <a:pPr marL="1828800" lvl="4" algn="l" defTabSz="457200" rtl="0" latinLnBrk="0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571143" y="7033450"/>
            <a:ext cx="4302252" cy="37814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72227" y="7033450"/>
            <a:ext cx="3092244" cy="3781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680067" y="7033450"/>
            <a:ext cx="3092244" cy="3781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xmlns="" id="{CA7EB413-FC2E-411D-B716-2270E37B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62" y="515056"/>
            <a:ext cx="1211861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1" i="0">
                <a:solidFill>
                  <a:srgbClr val="533019"/>
                </a:solidFill>
                <a:latin typeface="Myriad Pro"/>
                <a:cs typeface="Myriad Pro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5A2570-7517-4576-B836-E4E6D3E74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96671" y="5294873"/>
            <a:ext cx="12851196" cy="19698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29" y="1769088"/>
            <a:ext cx="12111477" cy="5042729"/>
          </a:xfrm>
        </p:spPr>
        <p:txBody>
          <a:bodyPr/>
          <a:lstStyle>
            <a:lvl1pPr marL="0" indent="0">
              <a:spcAft>
                <a:spcPts val="1323"/>
              </a:spcAft>
              <a:buSzPct val="25000"/>
              <a:buFont typeface="Segoe UI" panose="020B0502040204020203" pitchFamily="34" charset="0"/>
              <a:buChar char=" "/>
              <a:defRPr sz="1323"/>
            </a:lvl1pPr>
            <a:lvl2pPr marL="442886" indent="8753">
              <a:spcBef>
                <a:spcPts val="662"/>
              </a:spcBef>
              <a:spcAft>
                <a:spcPts val="1323"/>
              </a:spcAft>
              <a:buFont typeface="Segoe UI" panose="020B0502040204020203" pitchFamily="34" charset="0"/>
              <a:buChar char=" "/>
              <a:defRPr sz="1323"/>
            </a:lvl2pPr>
            <a:lvl3pPr marL="1260386" indent="-252077">
              <a:buFont typeface="Segoe UI" panose="020B0502040204020203" pitchFamily="34" charset="0"/>
              <a:buChar char=" "/>
              <a:defRPr/>
            </a:lvl3pPr>
            <a:lvl4pPr marL="1764541" indent="-252077">
              <a:buFont typeface="Segoe UI" panose="020B0502040204020203" pitchFamily="34" charset="0"/>
              <a:buChar char=" "/>
              <a:defRPr/>
            </a:lvl4pPr>
            <a:lvl5pPr marL="2268695" indent="-252077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577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1126" y="287109"/>
            <a:ext cx="10372835" cy="55671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2227" y="1398778"/>
            <a:ext cx="12100084" cy="5357019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2227" y="7195211"/>
            <a:ext cx="3137059" cy="5251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93551" y="7195211"/>
            <a:ext cx="4257437" cy="5251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99016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8341" y="2349386"/>
            <a:ext cx="11427857" cy="162111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16681" y="4285615"/>
            <a:ext cx="941117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44D-B390-4046-A817-A8839937BB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0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44D-B390-4046-A817-A8839937BB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8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4">
            <a:extLst>
              <a:ext uri="{FF2B5EF4-FFF2-40B4-BE49-F238E27FC236}">
                <a16:creationId xmlns:a16="http://schemas.microsoft.com/office/drawing/2014/main" xmlns="" id="{D642F4D8-A944-42B0-B096-FCA9B4E22277}"/>
              </a:ext>
            </a:extLst>
          </p:cNvPr>
          <p:cNvSpPr/>
          <p:nvPr userDrawn="1"/>
        </p:nvSpPr>
        <p:spPr>
          <a:xfrm>
            <a:off x="12991863" y="-4137"/>
            <a:ext cx="452675" cy="45267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0" y="359994"/>
                </a:moveTo>
                <a:lnTo>
                  <a:pt x="359994" y="359994"/>
                </a:lnTo>
                <a:lnTo>
                  <a:pt x="359994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7EC60A"/>
          </a:solidFill>
        </p:spPr>
        <p:txBody>
          <a:bodyPr wrap="square" lIns="0" tIns="0" rIns="0" bIns="0" rtlCol="0"/>
          <a:lstStyle/>
          <a:p>
            <a:endParaRPr sz="2263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B729996-032C-494A-A69B-2D10045B571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693" y="6481725"/>
            <a:ext cx="2484742" cy="931778"/>
          </a:xfrm>
          <a:prstGeom prst="rect">
            <a:avLst/>
          </a:prstGeom>
        </p:spPr>
      </p:pic>
      <p:sp>
        <p:nvSpPr>
          <p:cNvPr id="9" name="object 27">
            <a:extLst>
              <a:ext uri="{FF2B5EF4-FFF2-40B4-BE49-F238E27FC236}">
                <a16:creationId xmlns:a16="http://schemas.microsoft.com/office/drawing/2014/main" xmlns="" id="{6D04A6C4-57E8-4901-8809-540EFE8D103F}"/>
              </a:ext>
            </a:extLst>
          </p:cNvPr>
          <p:cNvSpPr txBox="1"/>
          <p:nvPr userDrawn="1"/>
        </p:nvSpPr>
        <p:spPr>
          <a:xfrm>
            <a:off x="656967" y="7103498"/>
            <a:ext cx="2241022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68"/>
            <a:r>
              <a:rPr sz="1400" b="1" spc="176" dirty="0">
                <a:solidFill>
                  <a:srgbClr val="533019"/>
                </a:solidFill>
                <a:latin typeface="Myriad Pro"/>
                <a:cs typeface="Myriad Pro"/>
              </a:rPr>
              <a:t>ANI</a:t>
            </a:r>
            <a:r>
              <a:rPr sz="1400" b="1" spc="170" dirty="0">
                <a:solidFill>
                  <a:srgbClr val="533019"/>
                </a:solidFill>
                <a:latin typeface="Myriad Pro"/>
                <a:cs typeface="Myriad Pro"/>
              </a:rPr>
              <a:t>M</a:t>
            </a:r>
            <a:r>
              <a:rPr sz="1400" b="1" spc="176" dirty="0">
                <a:solidFill>
                  <a:srgbClr val="533019"/>
                </a:solidFill>
                <a:latin typeface="Myriad Pro"/>
                <a:cs typeface="Myriad Pro"/>
              </a:rPr>
              <a:t>A</a:t>
            </a:r>
            <a:r>
              <a:rPr sz="1400" b="1" dirty="0">
                <a:solidFill>
                  <a:srgbClr val="533019"/>
                </a:solidFill>
                <a:latin typeface="Myriad Pro"/>
                <a:cs typeface="Myriad Pro"/>
              </a:rPr>
              <a:t>L </a:t>
            </a:r>
            <a:r>
              <a:rPr sz="1400" b="1" spc="25" dirty="0">
                <a:solidFill>
                  <a:srgbClr val="533019"/>
                </a:solidFill>
                <a:latin typeface="Myriad Pro"/>
                <a:cs typeface="Myriad Pro"/>
              </a:rPr>
              <a:t> </a:t>
            </a:r>
            <a:r>
              <a:rPr sz="1400" b="1" spc="176" dirty="0">
                <a:solidFill>
                  <a:srgbClr val="533019"/>
                </a:solidFill>
                <a:latin typeface="Myriad Pro"/>
                <a:cs typeface="Myriad Pro"/>
              </a:rPr>
              <a:t>NUTRITIO</a:t>
            </a:r>
            <a:r>
              <a:rPr sz="1400" b="1" dirty="0">
                <a:solidFill>
                  <a:srgbClr val="533019"/>
                </a:solidFill>
                <a:latin typeface="Myriad Pro"/>
                <a:cs typeface="Myriad Pro"/>
              </a:rPr>
              <a:t>N</a:t>
            </a:r>
            <a:r>
              <a:rPr sz="1400" b="1" spc="-151" dirty="0">
                <a:solidFill>
                  <a:srgbClr val="533019"/>
                </a:solidFill>
                <a:latin typeface="Myriad Pro"/>
                <a:cs typeface="Myriad Pro"/>
              </a:rPr>
              <a:t> </a:t>
            </a:r>
            <a:endParaRPr sz="1400" dirty="0">
              <a:latin typeface="Myriad Pro"/>
              <a:cs typeface="Myriad Pro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E49EBA28-88AE-42A2-93A3-C83CFA5BB8C0}"/>
              </a:ext>
            </a:extLst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2962" y="6671481"/>
            <a:ext cx="1929600" cy="2716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sldNum="0"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574838" eaLnBrk="1" hangingPunct="1">
        <a:defRPr>
          <a:latin typeface="+mn-lt"/>
          <a:ea typeface="+mn-ea"/>
          <a:cs typeface="+mn-cs"/>
        </a:defRPr>
      </a:lvl2pPr>
      <a:lvl3pPr marL="1149675" eaLnBrk="1" hangingPunct="1">
        <a:defRPr>
          <a:latin typeface="+mn-lt"/>
          <a:ea typeface="+mn-ea"/>
          <a:cs typeface="+mn-cs"/>
        </a:defRPr>
      </a:lvl3pPr>
      <a:lvl4pPr marL="1724513" eaLnBrk="1" hangingPunct="1">
        <a:defRPr>
          <a:latin typeface="+mn-lt"/>
          <a:ea typeface="+mn-ea"/>
          <a:cs typeface="+mn-cs"/>
        </a:defRPr>
      </a:lvl4pPr>
      <a:lvl5pPr marL="2299350" eaLnBrk="1" hangingPunct="1">
        <a:defRPr>
          <a:latin typeface="+mn-lt"/>
          <a:ea typeface="+mn-ea"/>
          <a:cs typeface="+mn-cs"/>
        </a:defRPr>
      </a:lvl5pPr>
      <a:lvl6pPr marL="2874188" eaLnBrk="1" hangingPunct="1">
        <a:defRPr>
          <a:latin typeface="+mn-lt"/>
          <a:ea typeface="+mn-ea"/>
          <a:cs typeface="+mn-cs"/>
        </a:defRPr>
      </a:lvl6pPr>
      <a:lvl7pPr marL="3449025" eaLnBrk="1" hangingPunct="1">
        <a:defRPr>
          <a:latin typeface="+mn-lt"/>
          <a:ea typeface="+mn-ea"/>
          <a:cs typeface="+mn-cs"/>
        </a:defRPr>
      </a:lvl7pPr>
      <a:lvl8pPr marL="4023863" eaLnBrk="1" hangingPunct="1">
        <a:defRPr>
          <a:latin typeface="+mn-lt"/>
          <a:ea typeface="+mn-ea"/>
          <a:cs typeface="+mn-cs"/>
        </a:defRPr>
      </a:lvl8pPr>
      <a:lvl9pPr marL="45987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574838" eaLnBrk="1" hangingPunct="1">
        <a:defRPr>
          <a:latin typeface="+mn-lt"/>
          <a:ea typeface="+mn-ea"/>
          <a:cs typeface="+mn-cs"/>
        </a:defRPr>
      </a:lvl2pPr>
      <a:lvl3pPr marL="1149675" eaLnBrk="1" hangingPunct="1">
        <a:defRPr>
          <a:latin typeface="+mn-lt"/>
          <a:ea typeface="+mn-ea"/>
          <a:cs typeface="+mn-cs"/>
        </a:defRPr>
      </a:lvl3pPr>
      <a:lvl4pPr marL="1724513" eaLnBrk="1" hangingPunct="1">
        <a:defRPr>
          <a:latin typeface="+mn-lt"/>
          <a:ea typeface="+mn-ea"/>
          <a:cs typeface="+mn-cs"/>
        </a:defRPr>
      </a:lvl4pPr>
      <a:lvl5pPr marL="2299350" eaLnBrk="1" hangingPunct="1">
        <a:defRPr>
          <a:latin typeface="+mn-lt"/>
          <a:ea typeface="+mn-ea"/>
          <a:cs typeface="+mn-cs"/>
        </a:defRPr>
      </a:lvl5pPr>
      <a:lvl6pPr marL="2874188" eaLnBrk="1" hangingPunct="1">
        <a:defRPr>
          <a:latin typeface="+mn-lt"/>
          <a:ea typeface="+mn-ea"/>
          <a:cs typeface="+mn-cs"/>
        </a:defRPr>
      </a:lvl6pPr>
      <a:lvl7pPr marL="3449025" eaLnBrk="1" hangingPunct="1">
        <a:defRPr>
          <a:latin typeface="+mn-lt"/>
          <a:ea typeface="+mn-ea"/>
          <a:cs typeface="+mn-cs"/>
        </a:defRPr>
      </a:lvl7pPr>
      <a:lvl8pPr marL="4023863" eaLnBrk="1" hangingPunct="1">
        <a:defRPr>
          <a:latin typeface="+mn-lt"/>
          <a:ea typeface="+mn-ea"/>
          <a:cs typeface="+mn-cs"/>
        </a:defRPr>
      </a:lvl8pPr>
      <a:lvl9pPr marL="45987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12537478" y="6695821"/>
            <a:ext cx="452675" cy="867029"/>
          </a:xfrm>
          <a:custGeom>
            <a:avLst/>
            <a:gdLst/>
            <a:ahLst/>
            <a:cxnLst/>
            <a:rect l="l" t="t" r="r" b="b"/>
            <a:pathLst>
              <a:path w="360045" h="689609">
                <a:moveTo>
                  <a:pt x="0" y="689089"/>
                </a:moveTo>
                <a:lnTo>
                  <a:pt x="359994" y="689089"/>
                </a:lnTo>
                <a:lnTo>
                  <a:pt x="359994" y="0"/>
                </a:lnTo>
                <a:lnTo>
                  <a:pt x="0" y="0"/>
                </a:lnTo>
                <a:lnTo>
                  <a:pt x="0" y="689089"/>
                </a:lnTo>
                <a:close/>
              </a:path>
            </a:pathLst>
          </a:custGeom>
          <a:solidFill>
            <a:srgbClr val="7EC60A"/>
          </a:solidFill>
        </p:spPr>
        <p:txBody>
          <a:bodyPr wrap="square" lIns="0" tIns="0" rIns="0" bIns="0" rtlCol="0"/>
          <a:lstStyle/>
          <a:p>
            <a:endParaRPr sz="2263" dirty="0"/>
          </a:p>
        </p:txBody>
      </p:sp>
      <p:sp>
        <p:nvSpPr>
          <p:cNvPr id="27" name="object 27"/>
          <p:cNvSpPr txBox="1"/>
          <p:nvPr/>
        </p:nvSpPr>
        <p:spPr>
          <a:xfrm>
            <a:off x="10178653" y="7021785"/>
            <a:ext cx="2241022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68"/>
            <a:r>
              <a:rPr sz="1634" b="1" spc="176" dirty="0">
                <a:solidFill>
                  <a:srgbClr val="533019"/>
                </a:solidFill>
                <a:latin typeface="Myriad Pro"/>
                <a:cs typeface="Myriad Pro"/>
              </a:rPr>
              <a:t>ANI</a:t>
            </a:r>
            <a:r>
              <a:rPr sz="1634" b="1" spc="170" dirty="0">
                <a:solidFill>
                  <a:srgbClr val="533019"/>
                </a:solidFill>
                <a:latin typeface="Myriad Pro"/>
                <a:cs typeface="Myriad Pro"/>
              </a:rPr>
              <a:t>M</a:t>
            </a:r>
            <a:r>
              <a:rPr sz="1634" b="1" spc="176" dirty="0">
                <a:solidFill>
                  <a:srgbClr val="533019"/>
                </a:solidFill>
                <a:latin typeface="Myriad Pro"/>
                <a:cs typeface="Myriad Pro"/>
              </a:rPr>
              <a:t>A</a:t>
            </a:r>
            <a:r>
              <a:rPr sz="1634" b="1" dirty="0">
                <a:solidFill>
                  <a:srgbClr val="533019"/>
                </a:solidFill>
                <a:latin typeface="Myriad Pro"/>
                <a:cs typeface="Myriad Pro"/>
              </a:rPr>
              <a:t>L </a:t>
            </a:r>
            <a:r>
              <a:rPr sz="1634" b="1" spc="25" dirty="0">
                <a:solidFill>
                  <a:srgbClr val="533019"/>
                </a:solidFill>
                <a:latin typeface="Myriad Pro"/>
                <a:cs typeface="Myriad Pro"/>
              </a:rPr>
              <a:t> </a:t>
            </a:r>
            <a:r>
              <a:rPr sz="1634" b="1" spc="176" dirty="0">
                <a:solidFill>
                  <a:srgbClr val="533019"/>
                </a:solidFill>
                <a:latin typeface="Myriad Pro"/>
                <a:cs typeface="Myriad Pro"/>
              </a:rPr>
              <a:t>NUTRITIO</a:t>
            </a:r>
            <a:r>
              <a:rPr sz="1634" b="1" dirty="0">
                <a:solidFill>
                  <a:srgbClr val="533019"/>
                </a:solidFill>
                <a:latin typeface="Myriad Pro"/>
                <a:cs typeface="Myriad Pro"/>
              </a:rPr>
              <a:t>N</a:t>
            </a:r>
            <a:r>
              <a:rPr sz="1634" b="1" spc="-151" dirty="0">
                <a:solidFill>
                  <a:srgbClr val="533019"/>
                </a:solidFill>
                <a:latin typeface="Myriad Pro"/>
                <a:cs typeface="Myriad Pro"/>
              </a:rPr>
              <a:t> </a:t>
            </a:r>
            <a:endParaRPr sz="1634" dirty="0">
              <a:latin typeface="Myriad Pro"/>
              <a:cs typeface="Myriad Pro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621" y="6697641"/>
            <a:ext cx="2171564" cy="3033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597" y="37009"/>
            <a:ext cx="3635092" cy="1363159"/>
          </a:xfrm>
          <a:prstGeom prst="rect">
            <a:avLst/>
          </a:prstGeom>
        </p:spPr>
      </p:pic>
      <p:pic>
        <p:nvPicPr>
          <p:cNvPr id="4" name="Immagine 3" descr="Immagine che contiene albero, esterni, pianta, erba&#10;&#10;Descrizione generata automaticamente">
            <a:extLst>
              <a:ext uri="{FF2B5EF4-FFF2-40B4-BE49-F238E27FC236}">
                <a16:creationId xmlns:a16="http://schemas.microsoft.com/office/drawing/2014/main" xmlns="" id="{8E2AB831-5BA1-473C-AA20-A7686450DC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0" r="27325" b="5250"/>
          <a:stretch/>
        </p:blipFill>
        <p:spPr>
          <a:xfrm>
            <a:off x="0" y="0"/>
            <a:ext cx="5282109" cy="7562850"/>
          </a:xfrm>
          <a:prstGeom prst="rect">
            <a:avLst/>
          </a:prstGeom>
        </p:spPr>
      </p:pic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D16BD0E0-5510-4659-9663-F61EA0923D10}"/>
              </a:ext>
            </a:extLst>
          </p:cNvPr>
          <p:cNvSpPr txBox="1"/>
          <p:nvPr/>
        </p:nvSpPr>
        <p:spPr>
          <a:xfrm>
            <a:off x="5858172" y="3781425"/>
            <a:ext cx="745151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68" algn="ctr">
              <a:tabLst>
                <a:tab pos="2834269" algn="l"/>
                <a:tab pos="4316870" algn="l"/>
                <a:tab pos="4787918" algn="l"/>
                <a:tab pos="5693287" algn="l"/>
              </a:tabLst>
            </a:pPr>
            <a:r>
              <a:rPr lang="en-US" sz="2400" b="1" dirty="0">
                <a:solidFill>
                  <a:srgbClr val="A9A9A9"/>
                </a:solidFill>
                <a:cs typeface="Helvetica" panose="020B0604020202020204" pitchFamily="34" charset="0"/>
              </a:rPr>
              <a:t>E.  Ernest M.  Pierson, Ph.D.</a:t>
            </a:r>
          </a:p>
          <a:p>
            <a:pPr marL="15968" algn="ctr">
              <a:tabLst>
                <a:tab pos="2834269" algn="l"/>
                <a:tab pos="4316870" algn="l"/>
                <a:tab pos="4787918" algn="l"/>
                <a:tab pos="5693287" algn="l"/>
              </a:tabLst>
            </a:pPr>
            <a:r>
              <a:rPr lang="en-US" sz="2400" b="1" dirty="0">
                <a:solidFill>
                  <a:srgbClr val="A9A9A9"/>
                </a:solidFill>
                <a:cs typeface="Helvetica" panose="020B0604020202020204" pitchFamily="34" charset="0"/>
              </a:rPr>
              <a:t>epierson@Silvateam.com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2E16C25-FE68-4095-8665-484846B974E6}"/>
              </a:ext>
            </a:extLst>
          </p:cNvPr>
          <p:cNvSpPr/>
          <p:nvPr/>
        </p:nvSpPr>
        <p:spPr>
          <a:xfrm>
            <a:off x="5714157" y="1909217"/>
            <a:ext cx="7595532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800" b="1" dirty="0">
                <a:cs typeface="Helvetica" panose="020B0604020202020204" pitchFamily="34" charset="0"/>
              </a:rPr>
              <a:t>Meeting Broiler Market Needs with</a:t>
            </a:r>
          </a:p>
          <a:p>
            <a:pPr algn="ctr">
              <a:spcBef>
                <a:spcPts val="1000"/>
              </a:spcBef>
            </a:pPr>
            <a:r>
              <a:rPr lang="en-US" sz="2800" b="1" dirty="0">
                <a:cs typeface="Helvetica" panose="020B0604020202020204" pitchFamily="34" charset="0"/>
              </a:rPr>
              <a:t>Silvafeed</a:t>
            </a:r>
            <a:r>
              <a:rPr lang="en-US" sz="2800" b="1" baseline="30000" dirty="0">
                <a:cs typeface="Helvetica" panose="020B0604020202020204" pitchFamily="34" charset="0"/>
              </a:rPr>
              <a:t>®</a:t>
            </a:r>
            <a:r>
              <a:rPr lang="en-US" sz="2800" b="1" dirty="0">
                <a:cs typeface="Helvetica" panose="020B0604020202020204" pitchFamily="34" charset="0"/>
              </a:rPr>
              <a:t> Nutri P Plant </a:t>
            </a:r>
            <a:r>
              <a:rPr lang="en-US" sz="2800" b="1" dirty="0" err="1">
                <a:cs typeface="Helvetica" panose="020B0604020202020204" pitchFamily="34" charset="0"/>
              </a:rPr>
              <a:t>Bioactives</a:t>
            </a:r>
            <a:endParaRPr lang="en-US" sz="2800" b="1" baseline="30000" dirty="0"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93" y="1045121"/>
            <a:ext cx="5682459" cy="517401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370341" y="5293593"/>
            <a:ext cx="5682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Growth curve: </a:t>
            </a:r>
            <a:r>
              <a:rPr lang="en-US" sz="2000" b="1" i="1" dirty="0"/>
              <a:t>W</a:t>
            </a:r>
            <a:r>
              <a:rPr lang="en-US" sz="2000" b="1" dirty="0"/>
              <a:t>(</a:t>
            </a:r>
            <a:r>
              <a:rPr lang="en-US" sz="2000" b="1" i="1" dirty="0"/>
              <a:t>t</a:t>
            </a:r>
            <a:r>
              <a:rPr lang="en-US" sz="2000" b="1" dirty="0"/>
              <a:t>) = </a:t>
            </a:r>
            <a:r>
              <a:rPr lang="en-US" sz="2000" b="1" i="1" dirty="0"/>
              <a:t>A</a:t>
            </a:r>
            <a:r>
              <a:rPr lang="en-US" sz="2000" b="1" dirty="0"/>
              <a:t>exp(−exp(−</a:t>
            </a:r>
            <a:r>
              <a:rPr lang="en-US" sz="2000" b="1" i="1" dirty="0"/>
              <a:t>k</a:t>
            </a:r>
            <a:r>
              <a:rPr lang="en-US" sz="2000" b="1" baseline="-25000" dirty="0"/>
              <a:t>G</a:t>
            </a:r>
            <a:r>
              <a:rPr lang="en-US" sz="2000" b="1" dirty="0"/>
              <a:t>(</a:t>
            </a:r>
            <a:r>
              <a:rPr lang="en-US" sz="2000" b="1" i="1" dirty="0"/>
              <a:t>t</a:t>
            </a:r>
            <a:r>
              <a:rPr lang="en-US" sz="2000" b="1" dirty="0"/>
              <a:t> − </a:t>
            </a:r>
            <a:r>
              <a:rPr lang="en-US" sz="2000" b="1" i="1" dirty="0"/>
              <a:t>T</a:t>
            </a:r>
            <a:r>
              <a:rPr lang="en-US" sz="2000" b="1" i="1" baseline="-25000" dirty="0"/>
              <a:t>i</a:t>
            </a:r>
            <a:r>
              <a:rPr lang="en-US" sz="2000" b="1" dirty="0"/>
              <a:t>)))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89621" y="185392"/>
            <a:ext cx="11809312" cy="49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47" b="1" u="sng" dirty="0"/>
              <a:t>Results: Significant difference in weight (ABF &gt; AGP) - Gompertz model </a:t>
            </a:r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-461985" y="2855331"/>
            <a:ext cx="277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Live weight (Grs)</a:t>
            </a:r>
            <a:endParaRPr lang="en-US" b="1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481909" y="2125241"/>
            <a:ext cx="1689774" cy="7036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0838" tIns="196012" rIns="100838" bIns="196012" numCol="1" anchor="ctr" anchorCtr="0" compatLnSpc="1">
            <a:prstTxWarp prst="textNoShape">
              <a:avLst/>
            </a:prstTxWarp>
            <a:spAutoFit/>
          </a:bodyPr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P = 0.0023</a:t>
            </a:r>
            <a:r>
              <a:rPr lang="en-US" altLang="en-US" sz="20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769941" y="6229697"/>
            <a:ext cx="13499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Age</a:t>
            </a:r>
            <a:r>
              <a:rPr lang="es-ES" b="1" dirty="0"/>
              <a:t>, Days</a:t>
            </a:r>
            <a:endParaRPr lang="en-US" b="1" dirty="0"/>
          </a:p>
        </p:txBody>
      </p:sp>
      <p:grpSp>
        <p:nvGrpSpPr>
          <p:cNvPr id="16" name="Grupo 15"/>
          <p:cNvGrpSpPr/>
          <p:nvPr/>
        </p:nvGrpSpPr>
        <p:grpSpPr>
          <a:xfrm>
            <a:off x="7730381" y="1144216"/>
            <a:ext cx="3524391" cy="1269057"/>
            <a:chOff x="7596336" y="3224009"/>
            <a:chExt cx="3195920" cy="469343"/>
          </a:xfrm>
        </p:grpSpPr>
        <p:sp>
          <p:nvSpPr>
            <p:cNvPr id="22" name="7 Rectángulo"/>
            <p:cNvSpPr/>
            <p:nvPr/>
          </p:nvSpPr>
          <p:spPr>
            <a:xfrm rot="16200000">
              <a:off x="7650336" y="3459352"/>
              <a:ext cx="180000" cy="288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5" dirty="0"/>
            </a:p>
          </p:txBody>
        </p:sp>
        <p:grpSp>
          <p:nvGrpSpPr>
            <p:cNvPr id="18" name="Grupo 17"/>
            <p:cNvGrpSpPr/>
            <p:nvPr/>
          </p:nvGrpSpPr>
          <p:grpSpPr>
            <a:xfrm>
              <a:off x="7596336" y="3224009"/>
              <a:ext cx="3195920" cy="362820"/>
              <a:chOff x="7596336" y="3224009"/>
              <a:chExt cx="3195920" cy="362820"/>
            </a:xfrm>
          </p:grpSpPr>
          <p:sp>
            <p:nvSpPr>
              <p:cNvPr id="19" name="8 CuadroTexto"/>
              <p:cNvSpPr txBox="1"/>
              <p:nvPr/>
            </p:nvSpPr>
            <p:spPr>
              <a:xfrm>
                <a:off x="7915748" y="3224009"/>
                <a:ext cx="2876508" cy="362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cs typeface="Arial" panose="020B0604020202020204" pitchFamily="34" charset="0"/>
                  </a:rPr>
                  <a:t>Silvafeed</a:t>
                </a:r>
                <a:r>
                  <a:rPr lang="en-US" sz="2000" b="1" baseline="30000" dirty="0">
                    <a:cs typeface="Arial" panose="020B0604020202020204" pitchFamily="34" charset="0"/>
                  </a:rPr>
                  <a:t>® </a:t>
                </a:r>
                <a:r>
                  <a:rPr lang="en-US" sz="2000" b="1" dirty="0">
                    <a:cs typeface="Arial" panose="020B0604020202020204" pitchFamily="34" charset="0"/>
                  </a:rPr>
                  <a:t> Nutri P - ABF</a:t>
                </a:r>
                <a:endParaRPr lang="en-US" sz="2000" b="1" baseline="30000" dirty="0">
                  <a:cs typeface="Arial" panose="020B0604020202020204" pitchFamily="34" charset="0"/>
                </a:endParaRPr>
              </a:p>
            </p:txBody>
          </p:sp>
          <p:sp>
            <p:nvSpPr>
              <p:cNvPr id="20" name="7 Rectángulo"/>
              <p:cNvSpPr/>
              <p:nvPr/>
            </p:nvSpPr>
            <p:spPr>
              <a:xfrm rot="16200000">
                <a:off x="7650336" y="3218509"/>
                <a:ext cx="180000" cy="288000"/>
              </a:xfrm>
              <a:prstGeom prst="round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5" dirty="0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92B4D78-040B-40EF-A8BD-6A871E64E80D}"/>
              </a:ext>
            </a:extLst>
          </p:cNvPr>
          <p:cNvSpPr/>
          <p:nvPr/>
        </p:nvSpPr>
        <p:spPr>
          <a:xfrm>
            <a:off x="8234437" y="1909217"/>
            <a:ext cx="648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AGP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42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4822"/>
              </p:ext>
            </p:extLst>
          </p:nvPr>
        </p:nvGraphicFramePr>
        <p:xfrm>
          <a:off x="407830" y="1333154"/>
          <a:ext cx="12507127" cy="48009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3791">
                  <a:extLst>
                    <a:ext uri="{9D8B030D-6E8A-4147-A177-3AD203B41FA5}">
                      <a16:colId xmlns:a16="http://schemas.microsoft.com/office/drawing/2014/main" xmlns="" val="72652695"/>
                    </a:ext>
                  </a:extLst>
                </a:gridCol>
                <a:gridCol w="1895539">
                  <a:extLst>
                    <a:ext uri="{9D8B030D-6E8A-4147-A177-3AD203B41FA5}">
                      <a16:colId xmlns:a16="http://schemas.microsoft.com/office/drawing/2014/main" xmlns="" val="3706820118"/>
                    </a:ext>
                  </a:extLst>
                </a:gridCol>
                <a:gridCol w="1895539">
                  <a:extLst>
                    <a:ext uri="{9D8B030D-6E8A-4147-A177-3AD203B41FA5}">
                      <a16:colId xmlns:a16="http://schemas.microsoft.com/office/drawing/2014/main" xmlns="" val="4133722092"/>
                    </a:ext>
                  </a:extLst>
                </a:gridCol>
                <a:gridCol w="1457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95539">
                  <a:extLst>
                    <a:ext uri="{9D8B030D-6E8A-4147-A177-3AD203B41FA5}">
                      <a16:colId xmlns:a16="http://schemas.microsoft.com/office/drawing/2014/main" xmlns="" val="565178524"/>
                    </a:ext>
                  </a:extLst>
                </a:gridCol>
                <a:gridCol w="1895539">
                  <a:extLst>
                    <a:ext uri="{9D8B030D-6E8A-4147-A177-3AD203B41FA5}">
                      <a16:colId xmlns:a16="http://schemas.microsoft.com/office/drawing/2014/main" xmlns="" val="3854641757"/>
                    </a:ext>
                  </a:extLst>
                </a:gridCol>
                <a:gridCol w="17337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83961">
                <a:tc>
                  <a:txBody>
                    <a:bodyPr/>
                    <a:lstStyle/>
                    <a:p>
                      <a:pPr algn="ctr"/>
                      <a:endParaRPr lang="es-AR" sz="2000" dirty="0"/>
                    </a:p>
                  </a:txBody>
                  <a:tcPr marL="100838" marR="100838" marT="50419" marB="50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35</a:t>
                      </a:r>
                      <a:r>
                        <a:rPr lang="es-AR" sz="2400" baseline="0" dirty="0"/>
                        <a:t> </a:t>
                      </a:r>
                      <a:r>
                        <a:rPr lang="es-AR" sz="2400" baseline="0" dirty="0" err="1"/>
                        <a:t>Days</a:t>
                      </a:r>
                      <a:r>
                        <a:rPr lang="es-AR" sz="2400" baseline="0" dirty="0"/>
                        <a:t> </a:t>
                      </a:r>
                      <a:r>
                        <a:rPr lang="es-AR" sz="2400" baseline="0" dirty="0" err="1"/>
                        <a:t>of</a:t>
                      </a:r>
                      <a:r>
                        <a:rPr lang="es-AR" sz="2400" baseline="0" dirty="0"/>
                        <a:t> Age,</a:t>
                      </a:r>
                    </a:p>
                    <a:p>
                      <a:pPr algn="ctr"/>
                      <a:r>
                        <a:rPr lang="es-AR" sz="2400" baseline="0" dirty="0" err="1"/>
                        <a:t>Treatment</a:t>
                      </a:r>
                      <a:r>
                        <a:rPr lang="es-AR" sz="2400" baseline="0" dirty="0"/>
                        <a:t>:</a:t>
                      </a:r>
                      <a:endParaRPr lang="es-AR" sz="2000" dirty="0"/>
                    </a:p>
                  </a:txBody>
                  <a:tcPr marL="100838" marR="100838" marT="50419" marB="5041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2000" dirty="0"/>
                    </a:p>
                  </a:txBody>
                  <a:tcPr marL="100838" marR="100838" marT="50419" marB="5041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49 </a:t>
                      </a:r>
                      <a:r>
                        <a:rPr lang="es-AR" sz="2400" dirty="0" err="1"/>
                        <a:t>Days</a:t>
                      </a:r>
                      <a:r>
                        <a:rPr lang="es-AR" sz="2400" dirty="0"/>
                        <a:t> </a:t>
                      </a:r>
                      <a:r>
                        <a:rPr lang="es-AR" sz="2400" dirty="0" err="1"/>
                        <a:t>of</a:t>
                      </a:r>
                      <a:r>
                        <a:rPr lang="es-AR" sz="2400" dirty="0"/>
                        <a:t> Age,</a:t>
                      </a:r>
                    </a:p>
                    <a:p>
                      <a:pPr algn="ctr"/>
                      <a:r>
                        <a:rPr lang="es-AR" sz="2400" dirty="0" err="1"/>
                        <a:t>Treatment</a:t>
                      </a:r>
                      <a:r>
                        <a:rPr lang="es-AR" sz="2400" dirty="0"/>
                        <a:t>:</a:t>
                      </a:r>
                    </a:p>
                  </a:txBody>
                  <a:tcPr marL="100838" marR="100838" marT="50419" marB="5041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2000" dirty="0"/>
                    </a:p>
                  </a:txBody>
                  <a:tcPr marL="100838" marR="100838" marT="50419" marB="50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18690506"/>
                  </a:ext>
                </a:extLst>
              </a:tr>
              <a:tr h="783961">
                <a:tc>
                  <a:txBody>
                    <a:bodyPr/>
                    <a:lstStyle/>
                    <a:p>
                      <a:pPr algn="ctr"/>
                      <a:endParaRPr lang="es-AR" sz="2000" b="1" dirty="0"/>
                    </a:p>
                  </a:txBody>
                  <a:tcPr marL="100838" marR="100838" marT="50419" marB="50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T1 NP-ABF</a:t>
                      </a:r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T2-AGP</a:t>
                      </a:r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Prior</a:t>
                      </a:r>
                      <a:r>
                        <a:rPr lang="es-AR" sz="2000" b="1" baseline="0" dirty="0"/>
                        <a:t> </a:t>
                      </a:r>
                      <a:r>
                        <a:rPr lang="es-AR" sz="2000" b="1" baseline="0" dirty="0" err="1"/>
                        <a:t>Year</a:t>
                      </a:r>
                      <a:endParaRPr lang="es-AR" sz="2000" b="1" baseline="0" dirty="0"/>
                    </a:p>
                    <a:p>
                      <a:pPr algn="ctr"/>
                      <a:r>
                        <a:rPr lang="es-AR" sz="2000" b="1" baseline="0" dirty="0" err="1"/>
                        <a:t>Average</a:t>
                      </a:r>
                      <a:endParaRPr lang="es-AR" sz="2000" b="1" dirty="0"/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T1 NP-ABF</a:t>
                      </a:r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T2-AGP</a:t>
                      </a:r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Prior </a:t>
                      </a:r>
                      <a:r>
                        <a:rPr lang="es-AR" sz="2000" b="1" dirty="0" err="1"/>
                        <a:t>Year</a:t>
                      </a:r>
                      <a:endParaRPr lang="es-AR" sz="2000" b="1" dirty="0"/>
                    </a:p>
                    <a:p>
                      <a:pPr algn="ctr"/>
                      <a:r>
                        <a:rPr lang="es-AR" sz="2000" b="1" dirty="0" err="1"/>
                        <a:t>Average</a:t>
                      </a:r>
                      <a:endParaRPr lang="es-AR" sz="2000" b="1" dirty="0"/>
                    </a:p>
                  </a:txBody>
                  <a:tcPr marL="100838" marR="100838" marT="50419" marB="50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752916578"/>
                  </a:ext>
                </a:extLst>
              </a:tr>
              <a:tr h="1120305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*Mean </a:t>
                      </a:r>
                      <a:r>
                        <a:rPr lang="es-AR" sz="2000" b="1" dirty="0" err="1"/>
                        <a:t>live</a:t>
                      </a:r>
                      <a:r>
                        <a:rPr lang="es-AR" sz="2000" b="1" dirty="0"/>
                        <a:t> </a:t>
                      </a:r>
                      <a:r>
                        <a:rPr lang="es-AR" sz="2000" b="1" dirty="0" err="1"/>
                        <a:t>weight</a:t>
                      </a:r>
                      <a:r>
                        <a:rPr lang="es-AR" sz="2000" b="1" dirty="0"/>
                        <a:t>,</a:t>
                      </a:r>
                      <a:r>
                        <a:rPr lang="es-AR" sz="2000" b="1" baseline="0" dirty="0"/>
                        <a:t> kg </a:t>
                      </a:r>
                    </a:p>
                    <a:p>
                      <a:pPr algn="ctr"/>
                      <a:r>
                        <a:rPr lang="es-AR" sz="2000" b="1" baseline="0" dirty="0"/>
                        <a:t>± SEM</a:t>
                      </a:r>
                    </a:p>
                  </a:txBody>
                  <a:tcPr marL="100838" marR="100838" marT="50419" marB="50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1.491 </a:t>
                      </a:r>
                      <a:r>
                        <a:rPr lang="es-AR" sz="2000" b="1" baseline="0" dirty="0"/>
                        <a:t>± 0.019</a:t>
                      </a:r>
                      <a:endParaRPr lang="es-AR" sz="2000" b="1" dirty="0"/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baseline="0" dirty="0"/>
                        <a:t>1.452±0.064</a:t>
                      </a:r>
                      <a:endParaRPr lang="es-AR" sz="2000" b="1" dirty="0"/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000" b="1" dirty="0"/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2.608 </a:t>
                      </a:r>
                      <a:r>
                        <a:rPr lang="es-AR" sz="2000" b="1" baseline="0" dirty="0"/>
                        <a:t>± 0.015</a:t>
                      </a:r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000" b="1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dirty="0"/>
                        <a:t>2.538 </a:t>
                      </a:r>
                      <a:r>
                        <a:rPr lang="es-AR" sz="2000" b="1" baseline="0" dirty="0"/>
                        <a:t>± 0.068</a:t>
                      </a:r>
                      <a:endParaRPr lang="es-AR" sz="2000" b="1" dirty="0"/>
                    </a:p>
                    <a:p>
                      <a:pPr algn="ctr"/>
                      <a:endParaRPr lang="es-AR" sz="2000" b="1" dirty="0"/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000" b="1" dirty="0"/>
                    </a:p>
                  </a:txBody>
                  <a:tcPr marL="100838" marR="100838" marT="50419" marB="50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337367737"/>
                  </a:ext>
                </a:extLst>
              </a:tr>
              <a:tr h="470475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**CV, %</a:t>
                      </a:r>
                    </a:p>
                  </a:txBody>
                  <a:tcPr marL="100838" marR="100838" marT="50419" marB="50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1.3</a:t>
                      </a:r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4.4</a:t>
                      </a:r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000" b="1" dirty="0"/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0.6</a:t>
                      </a:r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2.7</a:t>
                      </a:r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000" b="1" dirty="0"/>
                    </a:p>
                  </a:txBody>
                  <a:tcPr marL="100838" marR="100838" marT="50419" marB="50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733213117"/>
                  </a:ext>
                </a:extLst>
              </a:tr>
              <a:tr h="473520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FCR, </a:t>
                      </a:r>
                      <a:r>
                        <a:rPr lang="es-AR" sz="2000" b="1" dirty="0" err="1"/>
                        <a:t>Fd:Wt</a:t>
                      </a:r>
                      <a:endParaRPr lang="es-AR" sz="2000" b="1" dirty="0"/>
                    </a:p>
                  </a:txBody>
                  <a:tcPr marL="100838" marR="100838" marT="50419" marB="50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1.635</a:t>
                      </a:r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1.624</a:t>
                      </a:r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000" b="1" dirty="0"/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dirty="0"/>
                        <a:t>1.955</a:t>
                      </a:r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dirty="0"/>
                        <a:t>1.983</a:t>
                      </a:r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000" b="1" dirty="0"/>
                    </a:p>
                  </a:txBody>
                  <a:tcPr marL="100838" marR="100838" marT="50419" marB="50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20305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err="1"/>
                        <a:t>Livability</a:t>
                      </a:r>
                      <a:r>
                        <a:rPr lang="es-AR" sz="2000" b="1" dirty="0"/>
                        <a:t>, %</a:t>
                      </a:r>
                    </a:p>
                  </a:txBody>
                  <a:tcPr marL="100838" marR="100838" marT="50419" marB="50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99.1</a:t>
                      </a:r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99.2</a:t>
                      </a:r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98.7</a:t>
                      </a:r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97.5</a:t>
                      </a:r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97.6</a:t>
                      </a:r>
                    </a:p>
                  </a:txBody>
                  <a:tcPr marL="100838" marR="100838" marT="50419" marB="50419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000" b="1" dirty="0"/>
                    </a:p>
                    <a:p>
                      <a:pPr algn="ctr"/>
                      <a:r>
                        <a:rPr lang="es-AR" sz="2000" b="1" dirty="0"/>
                        <a:t>94.4</a:t>
                      </a:r>
                    </a:p>
                    <a:p>
                      <a:pPr algn="ctr"/>
                      <a:endParaRPr lang="es-AR" sz="2000" b="1" dirty="0"/>
                    </a:p>
                  </a:txBody>
                  <a:tcPr marL="100838" marR="100838" marT="50419" marB="50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44D-B390-4046-A817-A8839937BB8D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80369" y="345712"/>
            <a:ext cx="9965247" cy="567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88" b="1" dirty="0">
                <a:latin typeface="Arial"/>
                <a:cs typeface="Arial"/>
              </a:rPr>
              <a:t>Live performance results at 35 or 49 Days of Age</a:t>
            </a:r>
            <a:endParaRPr lang="en-US" sz="3088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E9E915-6820-4645-9526-D26E9A99B45D}"/>
              </a:ext>
            </a:extLst>
          </p:cNvPr>
          <p:cNvSpPr/>
          <p:nvPr/>
        </p:nvSpPr>
        <p:spPr>
          <a:xfrm>
            <a:off x="3906543" y="6580445"/>
            <a:ext cx="569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*Mean live weight at processing plant</a:t>
            </a:r>
          </a:p>
          <a:p>
            <a:pPr algn="ctr"/>
            <a:r>
              <a:rPr lang="en-US" b="1" dirty="0"/>
              <a:t>**CV from live weight variation at processing plant</a:t>
            </a:r>
          </a:p>
        </p:txBody>
      </p:sp>
    </p:spTree>
    <p:extLst>
      <p:ext uri="{BB962C8B-B14F-4D97-AF65-F5344CB8AC3E}">
        <p14:creationId xmlns:p14="http://schemas.microsoft.com/office/powerpoint/2010/main" val="376371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5">
            <a:extLst>
              <a:ext uri="{FF2B5EF4-FFF2-40B4-BE49-F238E27FC236}">
                <a16:creationId xmlns:a16="http://schemas.microsoft.com/office/drawing/2014/main" xmlns="" id="{C4EDC2C3-B774-460E-9139-21F0B7861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65895"/>
              </p:ext>
            </p:extLst>
          </p:nvPr>
        </p:nvGraphicFramePr>
        <p:xfrm>
          <a:off x="745605" y="1693193"/>
          <a:ext cx="11089234" cy="3291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2634">
                  <a:extLst>
                    <a:ext uri="{9D8B030D-6E8A-4147-A177-3AD203B41FA5}">
                      <a16:colId xmlns:a16="http://schemas.microsoft.com/office/drawing/2014/main" xmlns="" val="72652695"/>
                    </a:ext>
                  </a:extLst>
                </a:gridCol>
                <a:gridCol w="2246650">
                  <a:extLst>
                    <a:ext uri="{9D8B030D-6E8A-4147-A177-3AD203B41FA5}">
                      <a16:colId xmlns:a16="http://schemas.microsoft.com/office/drawing/2014/main" xmlns="" val="3706820118"/>
                    </a:ext>
                  </a:extLst>
                </a:gridCol>
                <a:gridCol w="2246650">
                  <a:extLst>
                    <a:ext uri="{9D8B030D-6E8A-4147-A177-3AD203B41FA5}">
                      <a16:colId xmlns:a16="http://schemas.microsoft.com/office/drawing/2014/main" xmlns="" val="4133722092"/>
                    </a:ext>
                  </a:extLst>
                </a:gridCol>
                <a:gridCol w="2246650">
                  <a:extLst>
                    <a:ext uri="{9D8B030D-6E8A-4147-A177-3AD203B41FA5}">
                      <a16:colId xmlns:a16="http://schemas.microsoft.com/office/drawing/2014/main" xmlns="" val="565178524"/>
                    </a:ext>
                  </a:extLst>
                </a:gridCol>
                <a:gridCol w="2246650">
                  <a:extLst>
                    <a:ext uri="{9D8B030D-6E8A-4147-A177-3AD203B41FA5}">
                      <a16:colId xmlns:a16="http://schemas.microsoft.com/office/drawing/2014/main" xmlns="" val="385464175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5 weeks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7 weeks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86905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/>
                        <a:t>T1-NP: ABF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/>
                        <a:t>T2-AGP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/>
                        <a:t>T1-NP: ABF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/>
                        <a:t>AGP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75291657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/>
                        <a:t>*Mean </a:t>
                      </a:r>
                      <a:r>
                        <a:rPr lang="es-AR" sz="2400" b="1" dirty="0" err="1"/>
                        <a:t>live</a:t>
                      </a:r>
                      <a:r>
                        <a:rPr lang="es-AR" sz="2400" b="1" baseline="0" dirty="0"/>
                        <a:t> </a:t>
                      </a:r>
                      <a:r>
                        <a:rPr lang="es-AR" sz="2400" b="1" baseline="0" dirty="0" err="1"/>
                        <a:t>weight</a:t>
                      </a:r>
                      <a:r>
                        <a:rPr lang="es-AR" sz="2400" b="1" baseline="0" dirty="0"/>
                        <a:t>, kg</a:t>
                      </a:r>
                    </a:p>
                    <a:p>
                      <a:pPr algn="ctr"/>
                      <a:r>
                        <a:rPr lang="es-AR" sz="2400" b="1" baseline="0" dirty="0"/>
                        <a:t> ± SEM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b="1" dirty="0"/>
                        <a:t>1.491 </a:t>
                      </a:r>
                      <a:r>
                        <a:rPr lang="es-AR" sz="2400" b="1" baseline="0" dirty="0"/>
                        <a:t>± 0,019</a:t>
                      </a:r>
                      <a:endParaRPr lang="es-A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400" b="1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b="1" dirty="0"/>
                        <a:t>1,452 </a:t>
                      </a:r>
                      <a:r>
                        <a:rPr lang="es-AR" sz="2400" b="1" baseline="0" dirty="0"/>
                        <a:t>± 0,064</a:t>
                      </a:r>
                      <a:endParaRPr lang="es-AR" sz="2400" b="1" dirty="0"/>
                    </a:p>
                    <a:p>
                      <a:pPr algn="ctr"/>
                      <a:endParaRPr lang="es-A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b="1" dirty="0"/>
                        <a:t>2,608 </a:t>
                      </a:r>
                      <a:r>
                        <a:rPr lang="es-AR" sz="2400" b="1" baseline="0" dirty="0"/>
                        <a:t>± 0,015</a:t>
                      </a:r>
                      <a:endParaRPr lang="es-A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b="1" dirty="0"/>
                        <a:t>2,538 </a:t>
                      </a:r>
                      <a:r>
                        <a:rPr lang="es-AR" sz="2400" b="1" baseline="0" dirty="0"/>
                        <a:t>± 0,068</a:t>
                      </a:r>
                      <a:endParaRPr lang="es-AR" sz="24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33736773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b="1" dirty="0"/>
                        <a:t>**CV, %</a:t>
                      </a:r>
                    </a:p>
                    <a:p>
                      <a:pPr algn="ctr"/>
                      <a:r>
                        <a:rPr lang="es-AR" sz="2400" b="1" dirty="0"/>
                        <a:t>***CV,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/>
                        <a:t>1.3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b="1" dirty="0"/>
                        <a:t>2.2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/>
                        <a:t>4.4</a:t>
                      </a:r>
                    </a:p>
                    <a:p>
                      <a:pPr algn="ctr"/>
                      <a:r>
                        <a:rPr lang="es-AR" sz="2400" b="1" dirty="0"/>
                        <a:t>7.7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/>
                        <a:t>0.6</a:t>
                      </a:r>
                    </a:p>
                    <a:p>
                      <a:pPr algn="ctr"/>
                      <a:r>
                        <a:rPr lang="es-AR" sz="2400" b="1" dirty="0"/>
                        <a:t>0.8  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/>
                        <a:t>2.7</a:t>
                      </a:r>
                    </a:p>
                    <a:p>
                      <a:pPr algn="ctr"/>
                      <a:r>
                        <a:rPr lang="es-AR" sz="2400" b="1" dirty="0"/>
                        <a:t>3.8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3213117"/>
                  </a:ext>
                </a:extLst>
              </a:tr>
            </a:tbl>
          </a:graphicData>
        </a:graphic>
      </p:graphicFrame>
      <p:sp>
        <p:nvSpPr>
          <p:cNvPr id="3" name="CuadroTexto 4">
            <a:extLst>
              <a:ext uri="{FF2B5EF4-FFF2-40B4-BE49-F238E27FC236}">
                <a16:creationId xmlns:a16="http://schemas.microsoft.com/office/drawing/2014/main" xmlns="" id="{95142552-9AA5-4794-8DE3-67220E4D0971}"/>
              </a:ext>
            </a:extLst>
          </p:cNvPr>
          <p:cNvSpPr txBox="1"/>
          <p:nvPr/>
        </p:nvSpPr>
        <p:spPr>
          <a:xfrm>
            <a:off x="169541" y="175277"/>
            <a:ext cx="12097344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88" b="1" dirty="0"/>
              <a:t>One-year Argentine field trial:  Better live weight uniformity in broilers fed Nutri P (ABF) diets Vs diets with AGP.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8EB8106-2D19-472A-9301-9E628F8BF56D}"/>
              </a:ext>
            </a:extLst>
          </p:cNvPr>
          <p:cNvSpPr txBox="1"/>
          <p:nvPr/>
        </p:nvSpPr>
        <p:spPr>
          <a:xfrm>
            <a:off x="673597" y="5691032"/>
            <a:ext cx="12097344" cy="1812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88" b="1" dirty="0"/>
              <a:t>Less process variation (noise; lower CVs) in broiler live weight</a:t>
            </a:r>
          </a:p>
          <a:p>
            <a:pPr algn="ctr"/>
            <a:r>
              <a:rPr lang="en-US" sz="3088" b="1" dirty="0"/>
              <a:t>with ABF (Nutri P)  Vs AGP over a one (1) year period</a:t>
            </a:r>
          </a:p>
          <a:p>
            <a:pPr algn="ctr"/>
            <a:r>
              <a:rPr lang="en-US" b="1" dirty="0"/>
              <a:t>*</a:t>
            </a:r>
            <a:r>
              <a:rPr lang="en-US" sz="1600" b="1" dirty="0"/>
              <a:t>Mean live weight at processing plant</a:t>
            </a:r>
          </a:p>
          <a:p>
            <a:pPr algn="ctr"/>
            <a:r>
              <a:rPr lang="en-US" sz="1600" b="1" dirty="0"/>
              <a:t>**CV from live weight variation at processing plant</a:t>
            </a:r>
          </a:p>
          <a:p>
            <a:pPr algn="ctr"/>
            <a:r>
              <a:rPr lang="en-US" sz="1600" b="1" dirty="0"/>
              <a:t>***CV from 30 or 60 birds sampled from each house at the end of the experiment</a:t>
            </a:r>
            <a:endParaRPr lang="es-AR" sz="1600" b="1" dirty="0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xmlns="" id="{A53EB953-F444-45C0-9B3C-717878768BF0}"/>
              </a:ext>
            </a:extLst>
          </p:cNvPr>
          <p:cNvSpPr/>
          <p:nvPr/>
        </p:nvSpPr>
        <p:spPr>
          <a:xfrm>
            <a:off x="8378453" y="5077569"/>
            <a:ext cx="2880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xmlns="" id="{2EA027B1-3BF8-40FF-A8D7-F734FFC11BB7}"/>
              </a:ext>
            </a:extLst>
          </p:cNvPr>
          <p:cNvSpPr/>
          <p:nvPr/>
        </p:nvSpPr>
        <p:spPr>
          <a:xfrm>
            <a:off x="3769941" y="5077569"/>
            <a:ext cx="2880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2D88111-7617-40B6-A3B1-BB0698A10956}"/>
              </a:ext>
            </a:extLst>
          </p:cNvPr>
          <p:cNvSpPr/>
          <p:nvPr/>
        </p:nvSpPr>
        <p:spPr>
          <a:xfrm>
            <a:off x="-46483" y="-34999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A3CE982-1849-4317-AB7F-0ED7D003B8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2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643A63-A69D-4687-9235-9D6975264003}"/>
              </a:ext>
            </a:extLst>
          </p:cNvPr>
          <p:cNvSpPr/>
          <p:nvPr/>
        </p:nvSpPr>
        <p:spPr>
          <a:xfrm>
            <a:off x="0" y="316330"/>
            <a:ext cx="13444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Market needs – Food Safety</a:t>
            </a:r>
            <a:endParaRPr lang="es-AR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CACAACD-295D-4B45-B939-9E58F3C8AA0D}"/>
              </a:ext>
            </a:extLst>
          </p:cNvPr>
          <p:cNvSpPr/>
          <p:nvPr/>
        </p:nvSpPr>
        <p:spPr>
          <a:xfrm>
            <a:off x="-49169" y="27717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1A36973-697F-405B-86B5-BE2BFEC32212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05CC94C-7E14-480E-A8B0-081173D582CA}"/>
              </a:ext>
            </a:extLst>
          </p:cNvPr>
          <p:cNvSpPr/>
          <p:nvPr/>
        </p:nvSpPr>
        <p:spPr>
          <a:xfrm>
            <a:off x="0" y="757089"/>
            <a:ext cx="13368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The journey of the understanding of the effect that tannins have </a:t>
            </a:r>
          </a:p>
          <a:p>
            <a:pPr algn="ctr"/>
            <a:r>
              <a:rPr lang="en-US" sz="2000" b="1" dirty="0"/>
              <a:t>on bacteria of importance to human and animal health is ongoing.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DBD14F4-9934-4240-9675-D3B7AED21EAD}"/>
              </a:ext>
            </a:extLst>
          </p:cNvPr>
          <p:cNvSpPr/>
          <p:nvPr/>
        </p:nvSpPr>
        <p:spPr>
          <a:xfrm>
            <a:off x="624806" y="3709417"/>
            <a:ext cx="1920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Campylobacter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D75352-5949-48DA-9079-25F39C376190}"/>
              </a:ext>
            </a:extLst>
          </p:cNvPr>
          <p:cNvSpPr/>
          <p:nvPr/>
        </p:nvSpPr>
        <p:spPr>
          <a:xfrm>
            <a:off x="316244" y="4933553"/>
            <a:ext cx="13052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/>
          </a:p>
        </p:txBody>
      </p:sp>
      <p:pic>
        <p:nvPicPr>
          <p:cNvPr id="14" name="Content Placeholder 13" descr="https://images.engormix.com/E_articles/3379_741.gif">
            <a:extLst>
              <a:ext uri="{FF2B5EF4-FFF2-40B4-BE49-F238E27FC236}">
                <a16:creationId xmlns:a16="http://schemas.microsoft.com/office/drawing/2014/main" xmlns="" id="{C9A78464-FC86-4682-8880-945D475E2B2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687" y="1526173"/>
            <a:ext cx="2194221" cy="2384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animal, invertebrate, coelenterate&#10;&#10;Description automatically generated">
            <a:extLst>
              <a:ext uri="{FF2B5EF4-FFF2-40B4-BE49-F238E27FC236}">
                <a16:creationId xmlns:a16="http://schemas.microsoft.com/office/drawing/2014/main" xmlns="" id="{8EF2FCED-0ED8-47BC-AA25-F68B547C5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21" y="1728601"/>
            <a:ext cx="2836372" cy="20528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EC18C3E-4B7F-4F9D-89F9-C4F069D19E06}"/>
              </a:ext>
            </a:extLst>
          </p:cNvPr>
          <p:cNvSpPr/>
          <p:nvPr/>
        </p:nvSpPr>
        <p:spPr>
          <a:xfrm>
            <a:off x="3289102" y="3781425"/>
            <a:ext cx="1920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E. coli</a:t>
            </a:r>
          </a:p>
        </p:txBody>
      </p:sp>
      <p:pic>
        <p:nvPicPr>
          <p:cNvPr id="16" name="Picture 15" descr="A picture containing animal&#10;&#10;Description automatically generated">
            <a:extLst>
              <a:ext uri="{FF2B5EF4-FFF2-40B4-BE49-F238E27FC236}">
                <a16:creationId xmlns:a16="http://schemas.microsoft.com/office/drawing/2014/main" xmlns="" id="{1E0EA878-AE79-42A6-B766-9039D076C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48" y="1753007"/>
            <a:ext cx="3264946" cy="212221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9988684-EE4D-47BE-A59B-4BDF99216268}"/>
              </a:ext>
            </a:extLst>
          </p:cNvPr>
          <p:cNvSpPr/>
          <p:nvPr/>
        </p:nvSpPr>
        <p:spPr>
          <a:xfrm>
            <a:off x="6650261" y="3853433"/>
            <a:ext cx="1402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/>
              <a:t>Salmonella</a:t>
            </a:r>
          </a:p>
        </p:txBody>
      </p:sp>
      <p:pic>
        <p:nvPicPr>
          <p:cNvPr id="2050" name="Picture 2" descr="A case of Listeriosis reported at Evander Hospital - Ridge ...">
            <a:extLst>
              <a:ext uri="{FF2B5EF4-FFF2-40B4-BE49-F238E27FC236}">
                <a16:creationId xmlns:a16="http://schemas.microsoft.com/office/drawing/2014/main" xmlns="" id="{17B17E16-D3E5-463A-AF7F-591050D4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549" y="1693193"/>
            <a:ext cx="3275936" cy="21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D717AC7-CC02-47D1-A0F5-8324CB8838D0}"/>
              </a:ext>
            </a:extLst>
          </p:cNvPr>
          <p:cNvSpPr/>
          <p:nvPr/>
        </p:nvSpPr>
        <p:spPr>
          <a:xfrm>
            <a:off x="240847" y="4069457"/>
            <a:ext cx="13052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Redondo, L. </a:t>
            </a:r>
            <a:r>
              <a:rPr lang="en-US" sz="2400" b="1" i="1" dirty="0"/>
              <a:t>et al., </a:t>
            </a:r>
            <a:r>
              <a:rPr lang="en-US" sz="2400" b="1" dirty="0"/>
              <a:t>2019.  Tannins to control Salmonella in poultry. 2019 Abstracts International Poultry Scientific Forum February 11-12. P.  10.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combination of chestnut and quebracho tannin extracts were effective in reducing the impact of strains important to human (</a:t>
            </a:r>
            <a:r>
              <a:rPr lang="en-US" sz="2400" b="1" i="1" dirty="0"/>
              <a:t>S. enteritidis</a:t>
            </a:r>
            <a:r>
              <a:rPr lang="en-US" sz="2400" b="1" dirty="0"/>
              <a:t>) and poultry (</a:t>
            </a:r>
            <a:r>
              <a:rPr lang="en-US" sz="2400" b="1" i="1" dirty="0"/>
              <a:t>S. </a:t>
            </a:r>
            <a:r>
              <a:rPr lang="en-US" sz="2400" b="1" i="1" dirty="0" err="1"/>
              <a:t>gallinarum</a:t>
            </a:r>
            <a:r>
              <a:rPr lang="en-US" sz="2400" b="1" i="1" dirty="0"/>
              <a:t>; </a:t>
            </a:r>
            <a:r>
              <a:rPr lang="en-US" sz="2400" b="1" dirty="0"/>
              <a:t>fowl typhoid) health, respectively</a:t>
            </a:r>
            <a:r>
              <a:rPr lang="en-US" sz="2400" b="1" i="1" dirty="0"/>
              <a:t>,</a:t>
            </a:r>
            <a:r>
              <a:rPr lang="en-US" sz="2400" b="1" dirty="0"/>
              <a:t> as measured by cell damage and efficacy against challenge.</a:t>
            </a:r>
            <a:endParaRPr lang="en-US" sz="2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Silvateam doing research to develop the optimum product(s) to meet this need.</a:t>
            </a:r>
          </a:p>
          <a:p>
            <a:pPr algn="ctr"/>
            <a:r>
              <a:rPr lang="en-US" sz="2400" b="1" dirty="0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2DDC3BA-D09C-416E-8F3A-7B245A405977}"/>
              </a:ext>
            </a:extLst>
          </p:cNvPr>
          <p:cNvSpPr/>
          <p:nvPr/>
        </p:nvSpPr>
        <p:spPr>
          <a:xfrm>
            <a:off x="10155436" y="3853433"/>
            <a:ext cx="987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/>
              <a:t>Listeria</a:t>
            </a:r>
          </a:p>
        </p:txBody>
      </p:sp>
    </p:spTree>
    <p:extLst>
      <p:ext uri="{BB962C8B-B14F-4D97-AF65-F5344CB8AC3E}">
        <p14:creationId xmlns:p14="http://schemas.microsoft.com/office/powerpoint/2010/main" val="278933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643A63-A69D-4687-9235-9D6975264003}"/>
              </a:ext>
            </a:extLst>
          </p:cNvPr>
          <p:cNvSpPr/>
          <p:nvPr/>
        </p:nvSpPr>
        <p:spPr>
          <a:xfrm>
            <a:off x="0" y="316330"/>
            <a:ext cx="13444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Market needs – The Environment</a:t>
            </a:r>
            <a:endParaRPr lang="es-AR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CACAACD-295D-4B45-B939-9E58F3C8AA0D}"/>
              </a:ext>
            </a:extLst>
          </p:cNvPr>
          <p:cNvSpPr/>
          <p:nvPr/>
        </p:nvSpPr>
        <p:spPr>
          <a:xfrm>
            <a:off x="-49169" y="27717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1A36973-697F-405B-86B5-BE2BFEC32212}" type="slidenum">
              <a:rPr lang="en-US" smtClean="0"/>
              <a:t>14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D75352-5949-48DA-9079-25F39C376190}"/>
              </a:ext>
            </a:extLst>
          </p:cNvPr>
          <p:cNvSpPr/>
          <p:nvPr/>
        </p:nvSpPr>
        <p:spPr>
          <a:xfrm>
            <a:off x="316244" y="4933553"/>
            <a:ext cx="13052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F1853A94-1263-4277-80EB-82FF5FCFD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227" y="1398778"/>
            <a:ext cx="12100084" cy="53570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Myriad Pro" panose="020B0503030403020204"/>
              </a:rPr>
              <a:t>Litter quality: </a:t>
            </a:r>
            <a:r>
              <a:rPr lang="en-US" sz="2800" b="1" dirty="0" smtClean="0">
                <a:solidFill>
                  <a:schemeClr val="tx1"/>
                </a:solidFill>
                <a:latin typeface="Myriad Pro" panose="020B0503030403020204"/>
              </a:rPr>
              <a:t>Brazil </a:t>
            </a:r>
            <a:r>
              <a:rPr lang="en-US" sz="2800" b="1" dirty="0">
                <a:solidFill>
                  <a:schemeClr val="tx1"/>
                </a:solidFill>
                <a:latin typeface="Myriad Pro" panose="020B0503030403020204"/>
              </a:rPr>
              <a:t>field trial </a:t>
            </a:r>
            <a:r>
              <a:rPr lang="en-US" sz="2800" b="1" dirty="0" smtClean="0">
                <a:solidFill>
                  <a:schemeClr val="tx1"/>
                </a:solidFill>
                <a:latin typeface="Myriad Pro" panose="020B0503030403020204"/>
              </a:rPr>
              <a:t>visual assessment</a:t>
            </a:r>
            <a:r>
              <a:rPr lang="en-US" sz="2800" b="1" dirty="0" smtClean="0">
                <a:solidFill>
                  <a:schemeClr val="tx1"/>
                </a:solidFill>
                <a:latin typeface="Myriad Pro" panose="020B0503030403020204"/>
              </a:rPr>
              <a:t> </a:t>
            </a:r>
            <a:endParaRPr lang="en-US" sz="2800" b="1" dirty="0">
              <a:solidFill>
                <a:schemeClr val="tx1"/>
              </a:solidFill>
              <a:latin typeface="Myriad Pro" panose="020B05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latin typeface="Myriad Pro" panose="020B0503030403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Myriad Pro" panose="020B0503030403020204"/>
              </a:rPr>
              <a:t>Litter nitrogen: Schiavone </a:t>
            </a:r>
            <a:r>
              <a:rPr lang="en-US" sz="2800" b="1" i="1" dirty="0">
                <a:solidFill>
                  <a:schemeClr val="tx1"/>
                </a:solidFill>
                <a:latin typeface="Myriad Pro" panose="020B0503030403020204"/>
              </a:rPr>
              <a:t>et al., </a:t>
            </a:r>
            <a:r>
              <a:rPr lang="en-US" sz="2800" b="1" dirty="0">
                <a:solidFill>
                  <a:schemeClr val="tx1"/>
                </a:solidFill>
                <a:latin typeface="Myriad Pro" panose="020B0503030403020204"/>
              </a:rPr>
              <a:t>2007; Chestnut tannin</a:t>
            </a:r>
          </a:p>
          <a:p>
            <a:endParaRPr lang="en-US" sz="2800" b="1" dirty="0">
              <a:solidFill>
                <a:schemeClr val="tx1"/>
              </a:solidFill>
              <a:latin typeface="Myriad Pro" panose="020B05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Myriad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557093224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4702A6-64F4-4A98-B51A-E3E877C9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25" y="287109"/>
            <a:ext cx="12401900" cy="55671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yriad Pro" panose="020B0503030403020204"/>
              </a:rPr>
              <a:t>Litter quality:  The </a:t>
            </a:r>
            <a:r>
              <a:rPr lang="en-US" sz="2800" b="1" dirty="0" smtClean="0">
                <a:solidFill>
                  <a:schemeClr val="tx1"/>
                </a:solidFill>
                <a:latin typeface="Myriad Pro" panose="020B0503030403020204"/>
              </a:rPr>
              <a:t>Visual</a:t>
            </a:r>
            <a:r>
              <a:rPr lang="en-US" sz="2800" b="1" dirty="0" smtClean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Myriad Pro" panose="020B0503030403020204"/>
              </a:rPr>
              <a:t>Test (</a:t>
            </a:r>
            <a:r>
              <a:rPr lang="en-US" sz="2800" b="1" dirty="0" smtClean="0">
                <a:solidFill>
                  <a:schemeClr val="tx1"/>
                </a:solidFill>
                <a:latin typeface="Myriad Pro" panose="020B0503030403020204"/>
              </a:rPr>
              <a:t>Brazil </a:t>
            </a:r>
            <a:r>
              <a:rPr lang="en-US" sz="2800" b="1" dirty="0">
                <a:solidFill>
                  <a:schemeClr val="tx1"/>
                </a:solidFill>
                <a:latin typeface="Myriad Pro" panose="020B0503030403020204"/>
              </a:rPr>
              <a:t>Experience) Firmer Droppings</a:t>
            </a:r>
            <a:r>
              <a:rPr lang="en-US" b="1" dirty="0">
                <a:solidFill>
                  <a:schemeClr val="tx1"/>
                </a:solidFill>
                <a:latin typeface="Myriad Pro" panose="020B0503030403020204"/>
              </a:rPr>
              <a:t/>
            </a:r>
            <a:br>
              <a:rPr lang="en-US" b="1" dirty="0">
                <a:solidFill>
                  <a:schemeClr val="tx1"/>
                </a:solidFill>
                <a:latin typeface="Myriad Pro" panose="020B0503030403020204"/>
              </a:rPr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68449C-066F-4B3F-A1F4-A00AFD7B0045}"/>
              </a:ext>
            </a:extLst>
          </p:cNvPr>
          <p:cNvSpPr/>
          <p:nvPr/>
        </p:nvSpPr>
        <p:spPr>
          <a:xfrm>
            <a:off x="-49169" y="27717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1A36973-697F-405B-86B5-BE2BFEC32212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etângulo 4">
            <a:extLst>
              <a:ext uri="{FF2B5EF4-FFF2-40B4-BE49-F238E27FC236}">
                <a16:creationId xmlns:a16="http://schemas.microsoft.com/office/drawing/2014/main" xmlns="" id="{CA9BA483-BD1F-4868-9CB0-1F4178CD8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9" y="3853433"/>
            <a:ext cx="12961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Commercial 10,000 bird house in collaboration with an integrated broiler producer in Southern Brasil.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Diet formulated to typical commercial specification.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Normal broiler house management practices were followed.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At placement, six (6) areas inside of the house were separated with fencing, each contained 100 birds.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Birds were given the field diet in use at the time of the trial containing 1 kg of Silvafeed</a:t>
            </a:r>
            <a:r>
              <a:rPr lang="en-US" b="1" dirty="0"/>
              <a:t>® Nutri P/MT diet added “over the top”.</a:t>
            </a: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At 28 days of age, fecal samples were collected from the pens with broilers fed Nutri P and compared to similar samples collected from the bird in the other areas of the house. </a:t>
            </a:r>
          </a:p>
        </p:txBody>
      </p:sp>
      <p:pic>
        <p:nvPicPr>
          <p:cNvPr id="7" name="Picture 3" descr="C:\Users\Lancini2257\Pictures\UFRGS SILVATEAM\JBS SILVATEAM\IMG_0626.JPG">
            <a:extLst>
              <a:ext uri="{FF2B5EF4-FFF2-40B4-BE49-F238E27FC236}">
                <a16:creationId xmlns:a16="http://schemas.microsoft.com/office/drawing/2014/main" xmlns="" id="{11FF514C-F8AA-4BA8-85AA-1C5C24B51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7853" y="1045121"/>
            <a:ext cx="3189027" cy="2391771"/>
          </a:xfrm>
          <a:prstGeom prst="rect">
            <a:avLst/>
          </a:prstGeom>
          <a:noFill/>
        </p:spPr>
      </p:pic>
      <p:pic>
        <p:nvPicPr>
          <p:cNvPr id="8" name="Picture 6" descr="C:\Users\Lancini2257\Pictures\UFRGS SILVATEAM\JBS SILVATEAM\Seara Marfrig\IMG_0622.JPG">
            <a:extLst>
              <a:ext uri="{FF2B5EF4-FFF2-40B4-BE49-F238E27FC236}">
                <a16:creationId xmlns:a16="http://schemas.microsoft.com/office/drawing/2014/main" xmlns="" id="{0CE4DE3B-0454-475B-A8DC-D4156D306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5729" y="1045121"/>
            <a:ext cx="3189028" cy="2391771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198581-AAEB-404D-8A78-F7D2900FEAED}"/>
              </a:ext>
            </a:extLst>
          </p:cNvPr>
          <p:cNvSpPr/>
          <p:nvPr/>
        </p:nvSpPr>
        <p:spPr>
          <a:xfrm>
            <a:off x="2761829" y="3493393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Typical feces from control broilers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2FCD56D-8AE6-4ED1-B785-59BCFA14BA7A}"/>
              </a:ext>
            </a:extLst>
          </p:cNvPr>
          <p:cNvSpPr/>
          <p:nvPr/>
        </p:nvSpPr>
        <p:spPr>
          <a:xfrm>
            <a:off x="7347125" y="3493393"/>
            <a:ext cx="4343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Typical feces from Nutri P fed broilers </a:t>
            </a:r>
          </a:p>
        </p:txBody>
      </p:sp>
    </p:spTree>
    <p:extLst>
      <p:ext uri="{BB962C8B-B14F-4D97-AF65-F5344CB8AC3E}">
        <p14:creationId xmlns:p14="http://schemas.microsoft.com/office/powerpoint/2010/main" val="2987318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3D716C-6DE2-4A50-93BF-41557F9E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26" y="287109"/>
            <a:ext cx="12401899" cy="55671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Myriad Pro" panose="020B0503030403020204"/>
              </a:rPr>
              <a:t>Litter quality:  Litter Nitrogen (Schiavone </a:t>
            </a:r>
            <a:r>
              <a:rPr lang="en-US" sz="2400" b="1" i="1" dirty="0">
                <a:solidFill>
                  <a:schemeClr val="tx1"/>
                </a:solidFill>
                <a:latin typeface="Myriad Pro" panose="020B0503030403020204"/>
              </a:rPr>
              <a:t>et al., </a:t>
            </a:r>
            <a:r>
              <a:rPr lang="en-US" sz="2400" b="1" dirty="0">
                <a:solidFill>
                  <a:schemeClr val="tx1"/>
                </a:solidFill>
                <a:latin typeface="Myriad Pro" panose="020B0503030403020204"/>
              </a:rPr>
              <a:t>2007) Linear (P &lt; 0.05) effect ENC 0 vs Mean of ENC 15,20,25; Quadratic (P &lt; 0.01 &amp; &lt; 0.05) Effect of ENC  level  </a:t>
            </a:r>
            <a:br>
              <a:rPr lang="en-US" sz="2400" b="1" dirty="0">
                <a:solidFill>
                  <a:schemeClr val="tx1"/>
                </a:solidFill>
                <a:latin typeface="Myriad Pro" panose="020B0503030403020204"/>
              </a:rPr>
            </a:br>
            <a:endParaRPr lang="en-US" sz="2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21BC8CD0-3D73-42D6-A3C1-5711FA62F7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610319"/>
              </p:ext>
            </p:extLst>
          </p:nvPr>
        </p:nvGraphicFramePr>
        <p:xfrm>
          <a:off x="169541" y="973113"/>
          <a:ext cx="1303344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71F90A-471F-4496-A193-56FE682B22E7}"/>
              </a:ext>
            </a:extLst>
          </p:cNvPr>
          <p:cNvSpPr/>
          <p:nvPr/>
        </p:nvSpPr>
        <p:spPr>
          <a:xfrm>
            <a:off x="6519461" y="2086332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</a:rPr>
              <a:t>*</a:t>
            </a:r>
            <a:endParaRPr lang="en-US" sz="4800" b="1" dirty="0">
              <a:latin typeface="MS Shell Dlg 2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573B0E-FAC3-4750-9433-E30DA69CE1D4}"/>
              </a:ext>
            </a:extLst>
          </p:cNvPr>
          <p:cNvSpPr/>
          <p:nvPr/>
        </p:nvSpPr>
        <p:spPr>
          <a:xfrm>
            <a:off x="8391669" y="2341265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</a:rPr>
              <a:t>*</a:t>
            </a:r>
            <a:endParaRPr lang="en-US" sz="4800" b="1" dirty="0">
              <a:latin typeface="MS Shell Dlg 2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637C3C8-ECBF-477A-A221-35B295F0D962}"/>
              </a:ext>
            </a:extLst>
          </p:cNvPr>
          <p:cNvSpPr/>
          <p:nvPr/>
        </p:nvSpPr>
        <p:spPr>
          <a:xfrm>
            <a:off x="3341845" y="6589737"/>
            <a:ext cx="68368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Silvafeed® ENC Plant Bioactive from Italian Chestnut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*Significantly different than control P&lt;0.05</a:t>
            </a:r>
            <a:endParaRPr lang="en-US" sz="2000" b="1" dirty="0">
              <a:latin typeface="MS Shell Dlg 2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FBA9AE-9D08-4BD1-BA3E-1A853D957203}"/>
              </a:ext>
            </a:extLst>
          </p:cNvPr>
          <p:cNvSpPr/>
          <p:nvPr/>
        </p:nvSpPr>
        <p:spPr>
          <a:xfrm>
            <a:off x="-49169" y="27717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1A36973-697F-405B-86B5-BE2BFEC3221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17176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643A63-A69D-4687-9235-9D6975264003}"/>
              </a:ext>
            </a:extLst>
          </p:cNvPr>
          <p:cNvSpPr/>
          <p:nvPr/>
        </p:nvSpPr>
        <p:spPr>
          <a:xfrm>
            <a:off x="120160" y="347979"/>
            <a:ext cx="13444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Market needs – Animal Well Being and Worker Welfare</a:t>
            </a:r>
            <a:endParaRPr lang="es-AR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CACAACD-295D-4B45-B939-9E58F3C8AA0D}"/>
              </a:ext>
            </a:extLst>
          </p:cNvPr>
          <p:cNvSpPr/>
          <p:nvPr/>
        </p:nvSpPr>
        <p:spPr>
          <a:xfrm>
            <a:off x="-49169" y="27717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1A36973-697F-405B-86B5-BE2BFEC32212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D75352-5949-48DA-9079-25F39C376190}"/>
              </a:ext>
            </a:extLst>
          </p:cNvPr>
          <p:cNvSpPr/>
          <p:nvPr/>
        </p:nvSpPr>
        <p:spPr>
          <a:xfrm>
            <a:off x="316244" y="4933553"/>
            <a:ext cx="13052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96D403E-B0CA-4032-B3EE-DA076561E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227" y="1398779"/>
            <a:ext cx="12100084" cy="5888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Better litter quality means a better environment for the bird and the animal care giver.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Drier litter</a:t>
            </a:r>
          </a:p>
          <a:p>
            <a:pPr marL="1032038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Fewer flies</a:t>
            </a:r>
          </a:p>
          <a:p>
            <a:pPr marL="1032038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Less ammonia: to affect the bird and the animal care giver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Improved animal well being</a:t>
            </a:r>
          </a:p>
          <a:p>
            <a:pPr marL="1032038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Few crippled/injured birds</a:t>
            </a:r>
          </a:p>
          <a:p>
            <a:pPr marL="1032038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Better gut </a:t>
            </a:r>
            <a:r>
              <a:rPr lang="en-US" sz="2800" b="1"/>
              <a:t>health – fewer </a:t>
            </a:r>
            <a:r>
              <a:rPr lang="en-US" sz="2800" b="1" dirty="0"/>
              <a:t>intestinal lesions</a:t>
            </a:r>
          </a:p>
          <a:p>
            <a:pPr marL="1032038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More favorable microbiome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Better paw quality: fewer condemns, more revenue</a:t>
            </a:r>
          </a:p>
          <a:p>
            <a:pPr marL="1032038" lvl="1" indent="-457200"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marL="1032038" lvl="1" indent="-457200">
              <a:buFont typeface="Wingdings" panose="05000000000000000000" pitchFamily="2" charset="2"/>
              <a:buChar char="Ø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4885415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196814" y="493687"/>
            <a:ext cx="9052661" cy="49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647" dirty="0">
                <a:latin typeface="Calibri" pitchFamily="34" charset="0"/>
              </a:rPr>
              <a:t>.</a:t>
            </a:r>
            <a:endParaRPr lang="en-US" sz="2647" dirty="0">
              <a:latin typeface="Calibri" pitchFamily="34" charset="0"/>
            </a:endParaRPr>
          </a:p>
        </p:txBody>
      </p:sp>
      <p:grpSp>
        <p:nvGrpSpPr>
          <p:cNvPr id="91140" name="2 Grupo"/>
          <p:cNvGrpSpPr>
            <a:grpSpLocks/>
          </p:cNvGrpSpPr>
          <p:nvPr/>
        </p:nvGrpSpPr>
        <p:grpSpPr bwMode="auto">
          <a:xfrm>
            <a:off x="3117662" y="2190866"/>
            <a:ext cx="7209217" cy="2382647"/>
            <a:chOff x="1187624" y="1468413"/>
            <a:chExt cx="6538519" cy="2160000"/>
          </a:xfrm>
        </p:grpSpPr>
        <p:pic>
          <p:nvPicPr>
            <p:cNvPr id="91141" name="3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468413"/>
              <a:ext cx="3653836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42" name="4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468413"/>
              <a:ext cx="2866111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AA8F6A3-0E5D-4463-84DB-8880139FA407}"/>
              </a:ext>
            </a:extLst>
          </p:cNvPr>
          <p:cNvSpPr/>
          <p:nvPr/>
        </p:nvSpPr>
        <p:spPr>
          <a:xfrm>
            <a:off x="-49169" y="27717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1A36973-697F-405B-86B5-BE2BFEC32212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581D4855-241A-4629-9520-2BABAC0977B5}"/>
              </a:ext>
            </a:extLst>
          </p:cNvPr>
          <p:cNvSpPr txBox="1">
            <a:spLocks/>
          </p:cNvSpPr>
          <p:nvPr/>
        </p:nvSpPr>
        <p:spPr>
          <a:xfrm>
            <a:off x="371126" y="776443"/>
            <a:ext cx="11895759" cy="556710"/>
          </a:xfr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2800" b="1" kern="0" dirty="0">
                <a:solidFill>
                  <a:sysClr val="windowText" lastClr="000000"/>
                </a:solidFill>
              </a:rPr>
              <a:t>Field evaluation of paw quality was better in Silvafeed®Nutri P fed birds compared to control birds (Brasil field trial 2014)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55E100D-FD44-4130-B36A-F054ABF7B4B4}"/>
              </a:ext>
            </a:extLst>
          </p:cNvPr>
          <p:cNvSpPr/>
          <p:nvPr/>
        </p:nvSpPr>
        <p:spPr>
          <a:xfrm>
            <a:off x="3067229" y="4873739"/>
            <a:ext cx="35830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MS Shell Dlg 2" panose="020B0604030504040204" pitchFamily="34" charset="0"/>
              </a:rPr>
              <a:t>Paws from representative </a:t>
            </a:r>
          </a:p>
          <a:p>
            <a:pPr algn="ctr"/>
            <a:r>
              <a:rPr lang="en-US" sz="2000" b="1" dirty="0">
                <a:latin typeface="MS Shell Dlg 2" panose="020B0604030504040204" pitchFamily="34" charset="0"/>
              </a:rPr>
              <a:t>control bird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2436FC-2D35-4F4B-95F3-7EA6C318A36B}"/>
              </a:ext>
            </a:extLst>
          </p:cNvPr>
          <p:cNvSpPr/>
          <p:nvPr/>
        </p:nvSpPr>
        <p:spPr>
          <a:xfrm>
            <a:off x="7171685" y="4945747"/>
            <a:ext cx="35830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MS Shell Dlg 2" panose="020B0604030504040204" pitchFamily="34" charset="0"/>
              </a:rPr>
              <a:t>Paws from representative </a:t>
            </a:r>
          </a:p>
          <a:p>
            <a:pPr algn="ctr"/>
            <a:r>
              <a:rPr lang="en-US" sz="2000" b="1" dirty="0">
                <a:latin typeface="MS Shell Dlg 2" panose="020B0604030504040204" pitchFamily="34" charset="0"/>
              </a:rPr>
              <a:t>Nutri P bird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A2ED989-5B58-4613-9F39-A3E761BBB079}"/>
              </a:ext>
            </a:extLst>
          </p:cNvPr>
          <p:cNvSpPr/>
          <p:nvPr/>
        </p:nvSpPr>
        <p:spPr>
          <a:xfrm>
            <a:off x="961629" y="5581625"/>
            <a:ext cx="49403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Improved animal well being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Increased paw yield - revenue</a:t>
            </a:r>
          </a:p>
        </p:txBody>
      </p:sp>
    </p:spTree>
    <p:extLst>
      <p:ext uri="{BB962C8B-B14F-4D97-AF65-F5344CB8AC3E}">
        <p14:creationId xmlns:p14="http://schemas.microsoft.com/office/powerpoint/2010/main" val="3228373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9AF87473-27C5-4B43-A63A-B4FD3DD0F6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53198"/>
              </p:ext>
            </p:extLst>
          </p:nvPr>
        </p:nvGraphicFramePr>
        <p:xfrm>
          <a:off x="219318" y="973113"/>
          <a:ext cx="1296144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DFB674DF-C838-43AB-82FD-98BC8A0C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9" y="199877"/>
            <a:ext cx="12961440" cy="55721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Increased Yield of Paws – Reduced Plant Foot Pad Condemns </a:t>
            </a:r>
            <a:br>
              <a:rPr lang="en-US" sz="2400" b="1" dirty="0"/>
            </a:br>
            <a:r>
              <a:rPr lang="en-US" sz="2400" b="1" dirty="0"/>
              <a:t>Southern </a:t>
            </a:r>
            <a:r>
              <a:rPr lang="en-US" sz="2400" b="1" dirty="0" err="1"/>
              <a:t>Brasil</a:t>
            </a:r>
            <a:r>
              <a:rPr lang="en-US" sz="2400" b="1" dirty="0"/>
              <a:t> Broiler Integrator: January 2015 - March 2016 </a:t>
            </a:r>
            <a:endParaRPr lang="pt-BR" sz="2400" b="1" dirty="0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9D769598-2DA6-4DB7-ABC7-4A457E40152F}"/>
              </a:ext>
            </a:extLst>
          </p:cNvPr>
          <p:cNvSpPr txBox="1"/>
          <p:nvPr/>
        </p:nvSpPr>
        <p:spPr>
          <a:xfrm>
            <a:off x="1465685" y="1189137"/>
            <a:ext cx="4248472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Diets without 0.1% Nutri P </a:t>
            </a:r>
          </a:p>
        </p:txBody>
      </p:sp>
      <p:sp>
        <p:nvSpPr>
          <p:cNvPr id="13" name="CaixaDeTexto 1">
            <a:extLst>
              <a:ext uri="{FF2B5EF4-FFF2-40B4-BE49-F238E27FC236}">
                <a16:creationId xmlns:a16="http://schemas.microsoft.com/office/drawing/2014/main" xmlns="" id="{1ADA1F93-0180-439C-A534-1AD1EBCA4BD6}"/>
              </a:ext>
            </a:extLst>
          </p:cNvPr>
          <p:cNvSpPr txBox="1"/>
          <p:nvPr/>
        </p:nvSpPr>
        <p:spPr>
          <a:xfrm>
            <a:off x="2761829" y="6517729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2 paws </a:t>
            </a:r>
            <a:r>
              <a:rPr lang="en-US" sz="1800" dirty="0">
                <a:highlight>
                  <a:srgbClr val="FFFF00"/>
                </a:highlight>
              </a:rPr>
              <a:t>~ </a:t>
            </a:r>
            <a:r>
              <a:rPr lang="en-US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2% carcass weight = </a:t>
            </a:r>
            <a:r>
              <a:rPr lang="en-US" sz="2000" dirty="0">
                <a:highlight>
                  <a:srgbClr val="FFFF00"/>
                </a:highlight>
              </a:rPr>
              <a:t>~ </a:t>
            </a:r>
            <a:r>
              <a:rPr lang="en-US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21 metric ton (MT) 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more paws /month @ US$ 850/MT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 =</a:t>
            </a:r>
            <a:r>
              <a:rPr lang="en-US" sz="2000" dirty="0">
                <a:highlight>
                  <a:srgbClr val="FFFF00"/>
                </a:highlight>
              </a:rPr>
              <a:t> ~</a:t>
            </a:r>
            <a:r>
              <a:rPr lang="en-US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 US$ 17,850 increased revenue/month with Nutri P  </a:t>
            </a:r>
            <a:endParaRPr lang="pt-BR" sz="20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5536086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90D65EB-5F02-4B73-BE98-989B86DEC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28" y="757089"/>
            <a:ext cx="12778009" cy="5042729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cs typeface="Helvetica" panose="020B0604020202020204" pitchFamily="34" charset="0"/>
              </a:rPr>
              <a:t>We live in a dynamic market! 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cs typeface="Helvetica" panose="020B0604020202020204" pitchFamily="34" charset="0"/>
              </a:rPr>
              <a:t>Poultry market needs                 Silvafeed</a:t>
            </a:r>
            <a:r>
              <a:rPr lang="en-US" sz="2800" b="1" baseline="30000" dirty="0">
                <a:cs typeface="Helvetica" panose="020B0604020202020204" pitchFamily="34" charset="0"/>
              </a:rPr>
              <a:t>®</a:t>
            </a:r>
            <a:r>
              <a:rPr lang="en-US" sz="2800" b="1" dirty="0">
                <a:cs typeface="Helvetica" panose="020B0604020202020204" pitchFamily="34" charset="0"/>
              </a:rPr>
              <a:t>Nutri P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cs typeface="Helvetica" panose="020B0604020202020204" pitchFamily="34" charset="0"/>
              </a:rPr>
              <a:t>Profit considerations: </a:t>
            </a:r>
            <a:r>
              <a:rPr lang="el-GR" sz="3200" b="1" dirty="0"/>
              <a:t>π</a:t>
            </a:r>
            <a:r>
              <a:rPr lang="en-US" sz="2800" b="1" dirty="0"/>
              <a:t> = f(Revenue – Cost) +/- Risk ($, life/death)</a:t>
            </a:r>
            <a:endParaRPr lang="en-US" sz="2800" b="1" dirty="0">
              <a:cs typeface="Helvetica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cs typeface="Helvetica" panose="020B0604020202020204" pitchFamily="34" charset="0"/>
              </a:rPr>
              <a:t>Plant bioactives in Silvafeed</a:t>
            </a:r>
            <a:r>
              <a:rPr lang="en-US" sz="2800" b="1" baseline="30000" dirty="0">
                <a:cs typeface="Helvetica" panose="020B0604020202020204" pitchFamily="34" charset="0"/>
              </a:rPr>
              <a:t>®</a:t>
            </a:r>
            <a:r>
              <a:rPr lang="en-US" sz="2800" b="1" dirty="0">
                <a:cs typeface="Helvetica" panose="020B0604020202020204" pitchFamily="34" charset="0"/>
              </a:rPr>
              <a:t> Nutri P:</a:t>
            </a:r>
          </a:p>
          <a:p>
            <a:pPr lvl="2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800" b="1" dirty="0">
                <a:cs typeface="Helvetica" panose="020B0604020202020204" pitchFamily="34" charset="0"/>
              </a:rPr>
              <a:t>Broiler and layer feeding studies</a:t>
            </a:r>
          </a:p>
          <a:p>
            <a:pPr lvl="2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800" b="1" dirty="0">
                <a:cs typeface="Helvetica" panose="020B0604020202020204" pitchFamily="34" charset="0"/>
              </a:rPr>
              <a:t>Process variation - A consistent system is a more profitable system</a:t>
            </a:r>
          </a:p>
          <a:p>
            <a:pPr lvl="2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800" b="1" dirty="0">
                <a:cs typeface="Helvetica" panose="020B0604020202020204" pitchFamily="34" charset="0"/>
              </a:rPr>
              <a:t>Food Safety</a:t>
            </a:r>
          </a:p>
          <a:p>
            <a:pPr lvl="2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800" b="1" dirty="0">
                <a:cs typeface="Helvetica" panose="020B0604020202020204" pitchFamily="34" charset="0"/>
              </a:rPr>
              <a:t>Environment and sustainability</a:t>
            </a:r>
          </a:p>
          <a:p>
            <a:pPr lvl="2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800" b="1" dirty="0">
                <a:cs typeface="Helvetica" panose="020B0604020202020204" pitchFamily="34" charset="0"/>
              </a:rPr>
              <a:t>Animal well being and worker safety</a:t>
            </a:r>
          </a:p>
          <a:p>
            <a:pPr lvl="2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800" b="1" dirty="0">
                <a:cs typeface="Helvetica" panose="020B0604020202020204" pitchFamily="34" charset="0"/>
              </a:rPr>
              <a:t>Differentiation</a:t>
            </a:r>
          </a:p>
          <a:p>
            <a:pPr marL="457200" indent="-45720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cs typeface="Helvetica" panose="020B0604020202020204" pitchFamily="34" charset="0"/>
              </a:rPr>
              <a:t>Summary and Conclusions</a:t>
            </a:r>
            <a:endParaRPr lang="en-US" sz="2400" dirty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endParaRPr lang="en-US" sz="2800" b="1" dirty="0">
              <a:cs typeface="Helvetica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04714D5-7B52-4306-8CA1-5E7723E7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72D7ADF0-06C2-4D86-ADA3-C5B17314F2F2}" type="slidenum">
              <a:rPr lang="en-US" smtClean="0"/>
              <a:t>2</a:t>
            </a:fld>
            <a:r>
              <a:rPr lang="en-US" sz="2800" b="1" dirty="0">
                <a:solidFill>
                  <a:schemeClr val="tx1"/>
                </a:solidFill>
                <a:cs typeface="Helvetica" panose="020B0604020202020204" pitchFamily="34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cs typeface="Helvetica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cs typeface="Helvetica" panose="020B0604020202020204" pitchFamily="34" charset="0"/>
              </a:rPr>
              <a:t>	</a:t>
            </a:r>
            <a:r>
              <a:rPr lang="en-US" sz="3200" b="1" dirty="0">
                <a:cs typeface="Helvetica" panose="020B0604020202020204" pitchFamily="34" charset="0"/>
              </a:rPr>
              <a:t/>
            </a:r>
            <a:br>
              <a:rPr lang="en-US" sz="3200" b="1" dirty="0">
                <a:cs typeface="Helvetica" panose="020B0604020202020204" pitchFamily="34" charset="0"/>
              </a:rPr>
            </a:br>
            <a:r>
              <a:rPr lang="en-US" sz="3200" b="1" dirty="0">
                <a:cs typeface="Helvetica" panose="020B0604020202020204" pitchFamily="34" charset="0"/>
              </a:rPr>
              <a:t/>
            </a:r>
            <a:br>
              <a:rPr lang="en-US" sz="3200" b="1" dirty="0">
                <a:cs typeface="Helvetica" panose="020B0604020202020204" pitchFamily="34" charset="0"/>
              </a:rPr>
            </a:br>
            <a:r>
              <a:rPr lang="en-US" sz="3200" b="1" dirty="0">
                <a:cs typeface="Helvetica" panose="020B0604020202020204" pitchFamily="34" charset="0"/>
              </a:rPr>
              <a:t/>
            </a:r>
            <a:br>
              <a:rPr lang="en-US" sz="3200" b="1" dirty="0">
                <a:cs typeface="Helvetica" panose="020B0604020202020204" pitchFamily="34" charset="0"/>
              </a:rPr>
            </a:br>
            <a:endParaRPr lang="en-US" sz="2800" dirty="0"/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xmlns="" id="{84BE96C3-5E72-492C-8656-D80DA6DE82AF}"/>
              </a:ext>
            </a:extLst>
          </p:cNvPr>
          <p:cNvSpPr/>
          <p:nvPr/>
        </p:nvSpPr>
        <p:spPr>
          <a:xfrm>
            <a:off x="4994077" y="1333153"/>
            <a:ext cx="1216152" cy="48463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6FC0E25-823A-4555-A842-A6A10BFB79AA}"/>
              </a:ext>
            </a:extLst>
          </p:cNvPr>
          <p:cNvSpPr/>
          <p:nvPr/>
        </p:nvSpPr>
        <p:spPr>
          <a:xfrm>
            <a:off x="673597" y="253033"/>
            <a:ext cx="1786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buNone/>
            </a:pPr>
            <a:r>
              <a:rPr lang="en-US" sz="3200" b="1" dirty="0">
                <a:cs typeface="Helvetica" panose="020B0604020202020204" pitchFamily="34" charset="0"/>
              </a:rPr>
              <a:t>Agenda:</a:t>
            </a:r>
          </a:p>
        </p:txBody>
      </p:sp>
    </p:spTree>
    <p:extLst>
      <p:ext uri="{BB962C8B-B14F-4D97-AF65-F5344CB8AC3E}">
        <p14:creationId xmlns:p14="http://schemas.microsoft.com/office/powerpoint/2010/main" val="1880840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985862" y="2478838"/>
            <a:ext cx="306675" cy="3167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89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3322" r="2772" b="4063"/>
          <a:stretch/>
        </p:blipFill>
        <p:spPr bwMode="auto">
          <a:xfrm>
            <a:off x="2689821" y="1981225"/>
            <a:ext cx="66247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927DA2F-F3CF-4BAC-AC6D-D7B3CC44C207}"/>
              </a:ext>
            </a:extLst>
          </p:cNvPr>
          <p:cNvSpPr/>
          <p:nvPr/>
        </p:nvSpPr>
        <p:spPr>
          <a:xfrm>
            <a:off x="-49169" y="27717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1A36973-697F-405B-86B5-BE2BFEC32212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45A69C1C-654C-49EC-8FCC-6207BC4450A1}"/>
              </a:ext>
            </a:extLst>
          </p:cNvPr>
          <p:cNvSpPr txBox="1">
            <a:spLocks/>
          </p:cNvSpPr>
          <p:nvPr/>
        </p:nvSpPr>
        <p:spPr>
          <a:xfrm>
            <a:off x="371126" y="253033"/>
            <a:ext cx="11895759" cy="556710"/>
          </a:xfr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2800" b="1" kern="0" dirty="0">
                <a:solidFill>
                  <a:sysClr val="windowText" lastClr="000000"/>
                </a:solidFill>
              </a:rPr>
              <a:t>A more favorable gut microbiome was </a:t>
            </a:r>
          </a:p>
          <a:p>
            <a:pPr algn="ctr" defTabSz="914400"/>
            <a:r>
              <a:rPr lang="en-US" sz="2800" b="1" kern="0" dirty="0">
                <a:solidFill>
                  <a:sysClr val="windowText" lastClr="000000"/>
                </a:solidFill>
              </a:rPr>
              <a:t>observed in Broilers fed Silvafeed</a:t>
            </a:r>
            <a:r>
              <a:rPr lang="en-US" sz="2800" b="1" kern="0" baseline="30000" dirty="0">
                <a:solidFill>
                  <a:sysClr val="windowText" lastClr="000000"/>
                </a:solidFill>
              </a:rPr>
              <a:t>®</a:t>
            </a:r>
            <a:r>
              <a:rPr lang="en-US" sz="2800" b="1" kern="0" dirty="0">
                <a:solidFill>
                  <a:sysClr val="windowText" lastClr="000000"/>
                </a:solidFill>
              </a:rPr>
              <a:t> Nutri P (Redondo </a:t>
            </a:r>
            <a:r>
              <a:rPr lang="en-US" sz="2800" b="1" i="1" kern="0" dirty="0">
                <a:solidFill>
                  <a:sysClr val="windowText" lastClr="000000"/>
                </a:solidFill>
              </a:rPr>
              <a:t>et al.,</a:t>
            </a:r>
            <a:r>
              <a:rPr lang="en-US" sz="2800" b="1" kern="0" dirty="0">
                <a:solidFill>
                  <a:sysClr val="windowText" lastClr="000000"/>
                </a:solidFill>
              </a:rPr>
              <a:t> 2018)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xmlns="" id="{3CC81372-A92F-463A-BAB3-4E85C1688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637" y="1358553"/>
            <a:ext cx="101531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000" b="1" i="1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The </a:t>
            </a:r>
            <a:r>
              <a:rPr lang="en-US" sz="2000" b="1" i="1" dirty="0">
                <a:latin typeface="+mn-lt"/>
              </a:rPr>
              <a:t>Firmicutes/Bacteroidetes</a:t>
            </a:r>
            <a:r>
              <a:rPr lang="en-US" sz="2000" b="1" dirty="0">
                <a:latin typeface="+mn-lt"/>
              </a:rPr>
              <a:t> ratio in broilers fed diets </a:t>
            </a:r>
          </a:p>
          <a:p>
            <a:pPr algn="ctr"/>
            <a:r>
              <a:rPr lang="en-US" sz="2000" b="1" dirty="0">
                <a:latin typeface="+mn-lt"/>
              </a:rPr>
              <a:t>with antibiotics (ATB), or, with Silvafeed® Nutri P (TAN) at 21 and 40 days of age </a:t>
            </a:r>
            <a:endParaRPr lang="es-AR" alt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1137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E32A083-556B-4816-9D02-94F76A54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87338"/>
            <a:ext cx="10372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Market needs – Differentiation (Hughes, 2018) </a:t>
            </a:r>
            <a:endParaRPr lang="es-AR" sz="32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D603972A-1CCD-4CA3-B1A7-0754DDB35EF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1513" y="1117129"/>
            <a:ext cx="121015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Attributes associated with chicken are important for differentiation of product to the consumer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Adding “adjectives” before the noun increases its value</a:t>
            </a:r>
          </a:p>
          <a:p>
            <a:pPr marL="917738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Antibiotic free with Nutri P</a:t>
            </a:r>
          </a:p>
          <a:p>
            <a:pPr marL="917738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All natural with Nutri P</a:t>
            </a:r>
          </a:p>
          <a:p>
            <a:pPr marL="917738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Organic with Nutri P (in Europe; OMRI certification ongoing in  US)</a:t>
            </a:r>
          </a:p>
          <a:p>
            <a:pPr marL="917738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All vegetable diets with Nutri P</a:t>
            </a:r>
          </a:p>
          <a:p>
            <a:pPr marL="917738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Sustainably raised with Nutri P</a:t>
            </a:r>
          </a:p>
          <a:p>
            <a:pPr marL="917738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Farm to fork with Nutri P</a:t>
            </a:r>
          </a:p>
          <a:p>
            <a:pPr marL="917738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Increased omega 3 fatty acids with Nutri P</a:t>
            </a:r>
          </a:p>
          <a:p>
            <a:pPr marL="917738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Better your paws with Nutri 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The “green” bar is being raised.  Producer may not get more for their product with these features but could get less if they don’t have “adjectives”.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11245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39DEF41-097E-46C7-9CAE-B3C6286E96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716942"/>
              </p:ext>
            </p:extLst>
          </p:nvPr>
        </p:nvGraphicFramePr>
        <p:xfrm>
          <a:off x="457573" y="1045121"/>
          <a:ext cx="12745416" cy="4902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399D376D-D617-4FBE-BB64-710F2C48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xmlns="" id="{1335BB61-77C3-4A3E-8C5B-6C664957CB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135197"/>
              </p:ext>
            </p:extLst>
          </p:nvPr>
        </p:nvGraphicFramePr>
        <p:xfrm>
          <a:off x="875927" y="901105"/>
          <a:ext cx="12111038" cy="504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20DDBA-B681-4552-9832-0FE6BCC41C68}"/>
              </a:ext>
            </a:extLst>
          </p:cNvPr>
          <p:cNvSpPr/>
          <p:nvPr/>
        </p:nvSpPr>
        <p:spPr>
          <a:xfrm>
            <a:off x="1105645" y="37009"/>
            <a:ext cx="10225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What are the “sweet spots”? </a:t>
            </a:r>
          </a:p>
          <a:p>
            <a:pPr algn="ctr"/>
            <a:r>
              <a:rPr lang="en-US" sz="3200" b="1" dirty="0"/>
              <a:t>Revenue (+$); Cost </a:t>
            </a:r>
            <a:r>
              <a:rPr lang="en-US" sz="3200" b="1" dirty="0">
                <a:solidFill>
                  <a:srgbClr val="FF0000"/>
                </a:solidFill>
              </a:rPr>
              <a:t>(-$)</a:t>
            </a:r>
            <a:r>
              <a:rPr lang="en-US" sz="3200" b="1" dirty="0"/>
              <a:t>;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Risk, Responsibility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E2793AB-9235-4AAF-AC11-CE8F93055E4E}"/>
              </a:ext>
            </a:extLst>
          </p:cNvPr>
          <p:cNvSpPr/>
          <p:nvPr/>
        </p:nvSpPr>
        <p:spPr>
          <a:xfrm>
            <a:off x="2185765" y="3133353"/>
            <a:ext cx="1044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Nutri P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FB4278C-230C-4BE3-B988-80BB50E9182D}"/>
              </a:ext>
            </a:extLst>
          </p:cNvPr>
          <p:cNvSpPr/>
          <p:nvPr/>
        </p:nvSpPr>
        <p:spPr>
          <a:xfrm>
            <a:off x="3841949" y="3205361"/>
            <a:ext cx="1044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Nutri P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3C190AF-D772-45CD-92F3-A8E43152B736}"/>
              </a:ext>
            </a:extLst>
          </p:cNvPr>
          <p:cNvSpPr/>
          <p:nvPr/>
        </p:nvSpPr>
        <p:spPr>
          <a:xfrm>
            <a:off x="7514357" y="3285753"/>
            <a:ext cx="1044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Nutri P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31B4F3-F751-45C9-8C71-31A5CE42515E}"/>
              </a:ext>
            </a:extLst>
          </p:cNvPr>
          <p:cNvSpPr/>
          <p:nvPr/>
        </p:nvSpPr>
        <p:spPr>
          <a:xfrm>
            <a:off x="9061744" y="3277369"/>
            <a:ext cx="1044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Nutri P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90BC87C-5BDF-437A-8AD6-7C84D5009B86}"/>
              </a:ext>
            </a:extLst>
          </p:cNvPr>
          <p:cNvSpPr/>
          <p:nvPr/>
        </p:nvSpPr>
        <p:spPr>
          <a:xfrm>
            <a:off x="5498133" y="3277369"/>
            <a:ext cx="1044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Nutri P</a:t>
            </a:r>
            <a:endParaRPr lang="en-US" sz="2000" dirty="0"/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xmlns="" id="{09CA592A-96AD-46B3-8BE7-40366FB14F6F}"/>
              </a:ext>
            </a:extLst>
          </p:cNvPr>
          <p:cNvSpPr txBox="1">
            <a:spLocks/>
          </p:cNvSpPr>
          <p:nvPr/>
        </p:nvSpPr>
        <p:spPr>
          <a:xfrm>
            <a:off x="2761829" y="6229697"/>
            <a:ext cx="8136904" cy="108012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574838" eaLnBrk="1" hangingPunct="1">
              <a:defRPr>
                <a:latin typeface="+mn-lt"/>
                <a:ea typeface="+mn-ea"/>
                <a:cs typeface="+mn-cs"/>
              </a:defRPr>
            </a:lvl2pPr>
            <a:lvl3pPr marL="1149675" eaLnBrk="1" hangingPunct="1">
              <a:defRPr>
                <a:latin typeface="+mn-lt"/>
                <a:ea typeface="+mn-ea"/>
                <a:cs typeface="+mn-cs"/>
              </a:defRPr>
            </a:lvl3pPr>
            <a:lvl4pPr marL="1724513" eaLnBrk="1" hangingPunct="1">
              <a:defRPr>
                <a:latin typeface="+mn-lt"/>
                <a:ea typeface="+mn-ea"/>
                <a:cs typeface="+mn-cs"/>
              </a:defRPr>
            </a:lvl4pPr>
            <a:lvl5pPr marL="2299350" eaLnBrk="1" hangingPunct="1">
              <a:defRPr>
                <a:latin typeface="+mn-lt"/>
                <a:ea typeface="+mn-ea"/>
                <a:cs typeface="+mn-cs"/>
              </a:defRPr>
            </a:lvl5pPr>
            <a:lvl6pPr marL="2874188" eaLnBrk="1" hangingPunct="1">
              <a:defRPr>
                <a:latin typeface="+mn-lt"/>
                <a:ea typeface="+mn-ea"/>
                <a:cs typeface="+mn-cs"/>
              </a:defRPr>
            </a:lvl6pPr>
            <a:lvl7pPr marL="3449025" eaLnBrk="1" hangingPunct="1">
              <a:defRPr>
                <a:latin typeface="+mn-lt"/>
                <a:ea typeface="+mn-ea"/>
                <a:cs typeface="+mn-cs"/>
              </a:defRPr>
            </a:lvl7pPr>
            <a:lvl8pPr marL="4023863" eaLnBrk="1" hangingPunct="1">
              <a:defRPr>
                <a:latin typeface="+mn-lt"/>
                <a:ea typeface="+mn-ea"/>
                <a:cs typeface="+mn-cs"/>
              </a:defRPr>
            </a:lvl8pPr>
            <a:lvl9pPr marL="45987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it-IT" sz="2400" b="1" kern="0" dirty="0">
                <a:solidFill>
                  <a:sysClr val="windowText" lastClr="000000"/>
                </a:solidFill>
              </a:rPr>
              <a:t>Silvafeed</a:t>
            </a:r>
            <a:r>
              <a:rPr lang="en-US" sz="2400" kern="0" baseline="30000" dirty="0">
                <a:solidFill>
                  <a:sysClr val="windowText" lastClr="000000"/>
                </a:solidFill>
              </a:rPr>
              <a:t>®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kern="0" dirty="0">
                <a:solidFill>
                  <a:sysClr val="windowText" lastClr="000000"/>
                </a:solidFill>
              </a:rPr>
              <a:t>Nutri P:  A tool producers can use to impact revenue, reduce cost, improve uniformity, enhance sustainability, improve welfare and diminish risk.</a:t>
            </a:r>
            <a:r>
              <a:rPr lang="en-US" sz="2400" kern="0" baseline="30000" dirty="0">
                <a:solidFill>
                  <a:sysClr val="windowText" lastClr="000000"/>
                </a:solidFill>
              </a:rPr>
              <a:t> </a:t>
            </a:r>
          </a:p>
          <a:p>
            <a:pPr algn="ctr" defTabSz="914400"/>
            <a:endParaRPr lang="it-IT" sz="24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7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9" grpId="0">
        <p:bldAsOne/>
      </p:bldGraphic>
      <p:bldP spid="11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xmlns="" id="{1D7526D3-3F7C-41A4-B077-3F0446EE4DE7}"/>
              </a:ext>
            </a:extLst>
          </p:cNvPr>
          <p:cNvSpPr/>
          <p:nvPr/>
        </p:nvSpPr>
        <p:spPr>
          <a:xfrm>
            <a:off x="7102998" y="2269257"/>
            <a:ext cx="1059431" cy="844682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A01048D-FFFC-41AF-9EA3-79BCBC9F3C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02937"/>
              </p:ext>
            </p:extLst>
          </p:nvPr>
        </p:nvGraphicFramePr>
        <p:xfrm>
          <a:off x="666977" y="901105"/>
          <a:ext cx="12110587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1F571299-BE9E-44A3-A227-295591784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             </a:t>
            </a:r>
            <a:r>
              <a:rPr lang="en-US" altLang="en-US" sz="3600" b="1" dirty="0"/>
              <a:t/>
            </a:r>
            <a:br>
              <a:rPr lang="en-US" altLang="en-US" sz="3600" b="1" dirty="0"/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39DCEC-3374-4598-9630-291A0B27D8FB}"/>
              </a:ext>
            </a:extLst>
          </p:cNvPr>
          <p:cNvSpPr/>
          <p:nvPr/>
        </p:nvSpPr>
        <p:spPr>
          <a:xfrm>
            <a:off x="817613" y="613073"/>
            <a:ext cx="4438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Poultry market needs:</a:t>
            </a:r>
          </a:p>
        </p:txBody>
      </p:sp>
    </p:spTree>
    <p:extLst>
      <p:ext uri="{BB962C8B-B14F-4D97-AF65-F5344CB8AC3E}">
        <p14:creationId xmlns:p14="http://schemas.microsoft.com/office/powerpoint/2010/main" val="23032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DB1E318-4FE4-4C6F-9396-4BEA3A0CC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61" y="515056"/>
            <a:ext cx="12118615" cy="2794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Considerations in poultry market profitability: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A8A5A30-F3D0-4C1F-9ED6-59DBFCB36B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2227" y="1117129"/>
            <a:ext cx="4155733" cy="1512168"/>
          </a:xfrm>
        </p:spPr>
        <p:txBody>
          <a:bodyPr/>
          <a:lstStyle/>
          <a:p>
            <a:r>
              <a:rPr lang="it-IT" sz="2400" b="1" dirty="0"/>
              <a:t>Silvafeed</a:t>
            </a:r>
            <a:r>
              <a:rPr lang="en-US" sz="2400" baseline="30000" dirty="0"/>
              <a:t>®</a:t>
            </a:r>
            <a:r>
              <a:rPr lang="en-US" sz="2400" dirty="0"/>
              <a:t> </a:t>
            </a:r>
            <a:r>
              <a:rPr lang="en-US" sz="2400" b="1" dirty="0"/>
              <a:t>Nutri P:  A tool producers can use to impact revenue, reduce cost, and diminish risk.  </a:t>
            </a:r>
            <a:r>
              <a:rPr lang="en-US" sz="2400" baseline="30000" dirty="0"/>
              <a:t> </a:t>
            </a:r>
          </a:p>
          <a:p>
            <a:endParaRPr lang="it-IT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594B4E1-45B9-4C47-8335-7A4B6AB08EA3}"/>
                  </a:ext>
                </a:extLst>
              </p:cNvPr>
              <p:cNvSpPr txBox="1"/>
              <p:nvPr/>
            </p:nvSpPr>
            <p:spPr>
              <a:xfrm>
                <a:off x="5210101" y="973113"/>
                <a:ext cx="6770187" cy="819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pt-BR" sz="4000" b="1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𝑷𝒓𝒐𝒇𝒊𝒕</m:t>
                          </m:r>
                          <m:r>
                            <a:rPr lang="pt-BR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𝑹𝒆𝒗𝒆𝒏𝒖𝒆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𝑪𝒐𝒔𝒕</m:t>
                          </m:r>
                        </m:e>
                      </m:borderBox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94B4E1-45B9-4C47-8335-7A4B6AB08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01" y="973113"/>
                <a:ext cx="6770187" cy="8196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4091115-5A64-4D52-B6A3-E55928C361AB}"/>
              </a:ext>
            </a:extLst>
          </p:cNvPr>
          <p:cNvSpPr/>
          <p:nvPr/>
        </p:nvSpPr>
        <p:spPr>
          <a:xfrm>
            <a:off x="3553918" y="3207102"/>
            <a:ext cx="9552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But what about, risk in poultry production?</a:t>
            </a:r>
          </a:p>
        </p:txBody>
      </p:sp>
      <p:pic>
        <p:nvPicPr>
          <p:cNvPr id="1026" name="Picture 2" descr="Broad Breasted White Turkeys â The Chick Hatchery">
            <a:extLst>
              <a:ext uri="{FF2B5EF4-FFF2-40B4-BE49-F238E27FC236}">
                <a16:creationId xmlns:a16="http://schemas.microsoft.com/office/drawing/2014/main" xmlns="" id="{042733C0-D772-4C97-97A6-766FD8E9C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47" y="4717529"/>
            <a:ext cx="2884410" cy="278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's the Real Difference Between Brown and White Eggs?">
            <a:extLst>
              <a:ext uri="{FF2B5EF4-FFF2-40B4-BE49-F238E27FC236}">
                <a16:creationId xmlns:a16="http://schemas.microsoft.com/office/drawing/2014/main" xmlns="" id="{09882032-4E54-4530-9D4A-1FBA436FE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57" y="4019128"/>
            <a:ext cx="32575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ss | Aviagen">
            <a:extLst>
              <a:ext uri="{FF2B5EF4-FFF2-40B4-BE49-F238E27FC236}">
                <a16:creationId xmlns:a16="http://schemas.microsoft.com/office/drawing/2014/main" xmlns="" id="{D73DA4F9-7476-432F-B746-FC11B994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7" y="3172241"/>
            <a:ext cx="2880321" cy="32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077819-1BCA-491D-84EF-682770897571}"/>
              </a:ext>
            </a:extLst>
          </p:cNvPr>
          <p:cNvSpPr/>
          <p:nvPr/>
        </p:nvSpPr>
        <p:spPr>
          <a:xfrm>
            <a:off x="-68151" y="37009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4F0BF5-4074-4CBF-87F7-48116B6D00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4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0558B7-5765-4B88-BB26-28385C40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few words about:  Risk…</a:t>
            </a:r>
            <a:endParaRPr lang="en-US" sz="2800" dirty="0"/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xmlns="" id="{5446CF4D-25EE-4C17-8C67-01A83CA4B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9861" y="6463844"/>
            <a:ext cx="7560840" cy="773965"/>
          </a:xfrm>
        </p:spPr>
        <p:txBody>
          <a:bodyPr/>
          <a:lstStyle/>
          <a:p>
            <a:r>
              <a:rPr lang="it-IT" sz="2400" b="1" dirty="0"/>
              <a:t>Silvafeed</a:t>
            </a:r>
            <a:r>
              <a:rPr lang="en-US" sz="2400" baseline="30000" dirty="0"/>
              <a:t>®</a:t>
            </a:r>
            <a:r>
              <a:rPr lang="en-US" sz="2400" dirty="0"/>
              <a:t> </a:t>
            </a:r>
            <a:r>
              <a:rPr lang="en-US" sz="2400" b="1" dirty="0"/>
              <a:t>Nutri P: A tool producers can use to impact revenue, reduce cost, and diminish risk.   </a:t>
            </a:r>
          </a:p>
          <a:p>
            <a:r>
              <a:rPr lang="en-US" sz="2400" baseline="30000" dirty="0"/>
              <a:t> </a:t>
            </a:r>
          </a:p>
          <a:p>
            <a:endParaRPr lang="it-IT" sz="2400" b="1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xmlns="" id="{AA38633B-F958-4157-A7D4-2BBA9CFD5FCC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60761316"/>
              </p:ext>
            </p:extLst>
          </p:nvPr>
        </p:nvGraphicFramePr>
        <p:xfrm>
          <a:off x="2185765" y="1502881"/>
          <a:ext cx="7786686" cy="4942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562">
                  <a:extLst>
                    <a:ext uri="{9D8B030D-6E8A-4147-A177-3AD203B41FA5}">
                      <a16:colId xmlns:a16="http://schemas.microsoft.com/office/drawing/2014/main" xmlns="" val="3061701980"/>
                    </a:ext>
                  </a:extLst>
                </a:gridCol>
                <a:gridCol w="2595562">
                  <a:extLst>
                    <a:ext uri="{9D8B030D-6E8A-4147-A177-3AD203B41FA5}">
                      <a16:colId xmlns:a16="http://schemas.microsoft.com/office/drawing/2014/main" xmlns="" val="2607145197"/>
                    </a:ext>
                  </a:extLst>
                </a:gridCol>
                <a:gridCol w="2595562">
                  <a:extLst>
                    <a:ext uri="{9D8B030D-6E8A-4147-A177-3AD203B41FA5}">
                      <a16:colId xmlns:a16="http://schemas.microsoft.com/office/drawing/2014/main" xmlns="" val="3406037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“’GOOD”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“BAD”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44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MARKET: Demand &amp;</a:t>
                      </a:r>
                    </a:p>
                    <a:p>
                      <a:r>
                        <a:rPr lang="en-US" b="1" dirty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Increased demand for egg and broiler meat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Outbreak of AI, birds die, lose market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9465729"/>
                  </a:ext>
                </a:extLst>
              </a:tr>
              <a:tr h="519370">
                <a:tc>
                  <a:txBody>
                    <a:bodyPr/>
                    <a:lstStyle/>
                    <a:p>
                      <a:r>
                        <a:rPr lang="en-US" b="1" dirty="0"/>
                        <a:t>COMPANY: New product introduction Elon Musk-Tesla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Successful: Continue in the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Unsuccessful: out of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1703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COMPANY: </a:t>
                      </a:r>
                      <a:r>
                        <a:rPr lang="en-US" b="1" i="1" dirty="0"/>
                        <a:t>E. coli contamination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Strengthen brand with biosecurity/food safety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Goes out of business:</a:t>
                      </a:r>
                    </a:p>
                    <a:p>
                      <a:r>
                        <a:rPr lang="en-US" b="1" dirty="0"/>
                        <a:t>Hudson Foods 1997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4463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BRAND: </a:t>
                      </a:r>
                      <a:r>
                        <a:rPr lang="en-US" b="1" i="1" dirty="0"/>
                        <a:t>Salmonella </a:t>
                      </a:r>
                    </a:p>
                    <a:p>
                      <a:r>
                        <a:rPr lang="en-US" b="1" i="0" dirty="0"/>
                        <a:t>contamination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Strengthen brand with biosecurity/food safety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/>
                        <a:t>Lose market share, increase cost, brand damaged: Foster Farms 2013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BRF 2019?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97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SOCIETY: Antibiotic resistance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Opportunity for alternatives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Antibiotics ineffective in human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3115145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795A5443-961A-453C-9F98-A1B4B3133BAA}"/>
              </a:ext>
            </a:extLst>
          </p:cNvPr>
          <p:cNvSpPr/>
          <p:nvPr/>
        </p:nvSpPr>
        <p:spPr>
          <a:xfrm>
            <a:off x="1033637" y="18372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BC145E10-82D2-49A6-8636-0E17439BD6CF}"/>
              </a:ext>
            </a:extLst>
          </p:cNvPr>
          <p:cNvSpPr/>
          <p:nvPr/>
        </p:nvSpPr>
        <p:spPr>
          <a:xfrm>
            <a:off x="1105645" y="34213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CCE5F4CE-0E19-42B3-9525-48A53E2F8C02}"/>
              </a:ext>
            </a:extLst>
          </p:cNvPr>
          <p:cNvSpPr/>
          <p:nvPr/>
        </p:nvSpPr>
        <p:spPr>
          <a:xfrm>
            <a:off x="1063341" y="42854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3516A8DD-E8BA-4BB1-B7B4-235B9CE9509F}"/>
              </a:ext>
            </a:extLst>
          </p:cNvPr>
          <p:cNvSpPr/>
          <p:nvPr/>
        </p:nvSpPr>
        <p:spPr>
          <a:xfrm>
            <a:off x="1033637" y="57450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A4600DD6-5327-4DC4-8288-A77CFF225ED9}"/>
              </a:ext>
            </a:extLst>
          </p:cNvPr>
          <p:cNvSpPr/>
          <p:nvPr/>
        </p:nvSpPr>
        <p:spPr>
          <a:xfrm>
            <a:off x="1033637" y="24852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B01CE03-FD19-4749-9DC0-5615F7283F94}"/>
              </a:ext>
            </a:extLst>
          </p:cNvPr>
          <p:cNvSpPr/>
          <p:nvPr/>
        </p:nvSpPr>
        <p:spPr>
          <a:xfrm>
            <a:off x="-68151" y="37009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BA58913-8521-47FC-A82E-70B520B040DD}" type="slidenum">
              <a:rPr lang="en-US" smtClean="0"/>
              <a:t>5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AC0DC2A4-CD2A-4EB5-976D-AB9C3A547A2F}"/>
              </a:ext>
            </a:extLst>
          </p:cNvPr>
          <p:cNvSpPr txBox="1">
            <a:spLocks/>
          </p:cNvSpPr>
          <p:nvPr/>
        </p:nvSpPr>
        <p:spPr>
          <a:xfrm>
            <a:off x="601589" y="927114"/>
            <a:ext cx="12118615" cy="334031"/>
          </a:xfrm>
          <a:prstGeom prst="rect">
            <a:avLst/>
          </a:prstGeom>
        </p:spPr>
        <p:txBody>
          <a:bodyPr lIns="0" tIns="0" rIns="0" bIns="0"/>
          <a:lstStyle>
            <a:lvl1pPr eaLnBrk="1" hangingPunct="1">
              <a:defRPr sz="2600" b="1" i="0">
                <a:solidFill>
                  <a:srgbClr val="533019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defTabSz="914400"/>
            <a:r>
              <a:rPr lang="en-US" sz="3200" kern="0" dirty="0"/>
              <a:t>What are some risks that you see in your business?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28795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573" y="253033"/>
            <a:ext cx="12169352" cy="5976664"/>
          </a:xfrm>
        </p:spPr>
        <p:txBody>
          <a:bodyPr/>
          <a:lstStyle/>
          <a:p>
            <a:r>
              <a:rPr lang="en-US" sz="3200" b="1" dirty="0"/>
              <a:t>Silvafeed</a:t>
            </a:r>
            <a:r>
              <a:rPr lang="en-US" sz="3200" b="1" baseline="30000" dirty="0"/>
              <a:t>®</a:t>
            </a:r>
            <a:r>
              <a:rPr lang="en-US" sz="3200" b="1" dirty="0"/>
              <a:t> Nutri P: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90" b="1" dirty="0"/>
              <a:t>Contains bioactive compounds </a:t>
            </a:r>
            <a:r>
              <a:rPr lang="en-US" sz="3090" dirty="0"/>
              <a:t>extracted from the wood of the Italian Chestnut and Argentine Quebracho trees</a:t>
            </a:r>
            <a:endParaRPr lang="en-US" sz="309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90" b="1" dirty="0"/>
              <a:t>Bioactive secondary plant compounds </a:t>
            </a:r>
            <a:r>
              <a:rPr lang="en-US" sz="3090" dirty="0"/>
              <a:t>known and used by man for centuries.               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90" b="1" dirty="0"/>
              <a:t>Natural functions:</a:t>
            </a:r>
            <a:endParaRPr lang="en-US" sz="3090" dirty="0"/>
          </a:p>
          <a:p>
            <a:pPr marL="1032038" lvl="1" indent="-457200" algn="l">
              <a:buFont typeface="Wingdings" panose="05000000000000000000" pitchFamily="2" charset="2"/>
              <a:buChar char="Ø"/>
              <a:defRPr/>
            </a:pPr>
            <a:r>
              <a:rPr lang="en-US" sz="3090" dirty="0"/>
              <a:t>Since plants can’t move and have no “immune system”, tannins evolved to </a:t>
            </a:r>
            <a:r>
              <a:rPr lang="en-US" sz="3090" b="1" dirty="0"/>
              <a:t>meet the challenges </a:t>
            </a:r>
            <a:r>
              <a:rPr lang="en-US" sz="3090" dirty="0"/>
              <a:t>of:</a:t>
            </a:r>
          </a:p>
          <a:p>
            <a:pPr marL="1606875" lvl="2" indent="-457200" algn="l">
              <a:buFont typeface="Wingdings" panose="05000000000000000000" pitchFamily="2" charset="2"/>
              <a:buChar char="ü"/>
              <a:defRPr/>
            </a:pPr>
            <a:r>
              <a:rPr lang="en-US" sz="3090" dirty="0"/>
              <a:t>Molds/mycotoxins, </a:t>
            </a:r>
          </a:p>
          <a:p>
            <a:pPr marL="1606875" lvl="2" indent="-457200" algn="l">
              <a:buFont typeface="Wingdings" panose="05000000000000000000" pitchFamily="2" charset="2"/>
              <a:buChar char="ü"/>
              <a:defRPr/>
            </a:pPr>
            <a:r>
              <a:rPr lang="en-US" sz="3090" dirty="0"/>
              <a:t>Physical injury (insects, being eaten by animals, loss of branches), </a:t>
            </a:r>
          </a:p>
          <a:p>
            <a:pPr marL="1606875" lvl="2" indent="-457200" algn="l">
              <a:buFont typeface="Wingdings" panose="05000000000000000000" pitchFamily="2" charset="2"/>
              <a:buChar char="ü"/>
              <a:defRPr/>
            </a:pPr>
            <a:r>
              <a:rPr lang="en-US" sz="3090" dirty="0"/>
              <a:t>Bacterial/viral insult, and,</a:t>
            </a:r>
          </a:p>
          <a:p>
            <a:pPr marL="1606875" lvl="2" indent="-457200" algn="l">
              <a:buFont typeface="Wingdings" panose="05000000000000000000" pitchFamily="2" charset="2"/>
              <a:buChar char="ü"/>
              <a:defRPr/>
            </a:pPr>
            <a:r>
              <a:rPr lang="en-US" sz="3090" dirty="0"/>
              <a:t>Parasites. </a:t>
            </a:r>
          </a:p>
          <a:p>
            <a:pPr algn="l">
              <a:defRPr/>
            </a:pPr>
            <a:endParaRPr lang="en-US" altLang="en-US" sz="3090" dirty="0">
              <a:latin typeface="Arial" charset="0"/>
              <a:cs typeface="Arial" charset="0"/>
            </a:endParaRPr>
          </a:p>
          <a:p>
            <a:pPr lvl="1" algn="just">
              <a:defRPr/>
            </a:pPr>
            <a:endParaRPr lang="en-US" altLang="en-US" sz="2647" dirty="0">
              <a:latin typeface="Arial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endParaRPr lang="en-US" altLang="en-US" sz="2647" dirty="0">
              <a:latin typeface="Arial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endParaRPr lang="en-US" altLang="en-US" sz="2647" dirty="0">
              <a:latin typeface="Arial" charset="0"/>
              <a:cs typeface="Arial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en-US" altLang="en-US" i="1" dirty="0">
              <a:latin typeface="Arial" charset="0"/>
              <a:cs typeface="Arial" charset="0"/>
            </a:endParaRPr>
          </a:p>
          <a:p>
            <a:endParaRPr lang="en-US" sz="2647" dirty="0"/>
          </a:p>
          <a:p>
            <a:endParaRPr lang="it-IT" sz="1764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C877175-AD8D-48E7-89D0-04128484D640}"/>
              </a:ext>
            </a:extLst>
          </p:cNvPr>
          <p:cNvSpPr/>
          <p:nvPr/>
        </p:nvSpPr>
        <p:spPr>
          <a:xfrm>
            <a:off x="-68151" y="37009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898AF8-B281-4206-94F0-F7C1D7A35C25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573" y="469057"/>
            <a:ext cx="12745416" cy="5976664"/>
          </a:xfrm>
        </p:spPr>
        <p:txBody>
          <a:bodyPr/>
          <a:lstStyle/>
          <a:p>
            <a:r>
              <a:rPr lang="en-US" sz="3200" b="1" dirty="0"/>
              <a:t>Silvafeed</a:t>
            </a:r>
            <a:r>
              <a:rPr lang="en-US" sz="3200" b="1" baseline="30000" dirty="0"/>
              <a:t>®</a:t>
            </a:r>
            <a:r>
              <a:rPr lang="en-US" sz="3200" b="1" dirty="0"/>
              <a:t> Nutri P – How does it work in poultry?</a:t>
            </a:r>
            <a:endParaRPr lang="en-US" sz="3200" dirty="0"/>
          </a:p>
          <a:p>
            <a:endParaRPr lang="en-US" altLang="en-US" sz="3090" dirty="0"/>
          </a:p>
          <a:p>
            <a:pPr algn="just">
              <a:defRPr/>
            </a:pPr>
            <a:r>
              <a:rPr lang="en-US" altLang="en-US" sz="3090" b="1" dirty="0">
                <a:latin typeface="Arial" charset="0"/>
                <a:cs typeface="Arial" charset="0"/>
              </a:rPr>
              <a:t>THE BIOACTIVE COMPOUNDS IT CONTAINS…</a:t>
            </a:r>
            <a:endParaRPr lang="en-US" altLang="en-US" sz="3090" dirty="0">
              <a:latin typeface="Arial" charset="0"/>
              <a:cs typeface="Arial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altLang="en-US" sz="3090" dirty="0">
                <a:latin typeface="Arial" charset="0"/>
                <a:cs typeface="Arial" charset="0"/>
              </a:rPr>
              <a:t>Affect the gut microbiome (living organisms in the gastrointestinal tract):</a:t>
            </a:r>
          </a:p>
          <a:p>
            <a:pPr marL="1032038" lvl="1" indent="-457200" algn="just">
              <a:buFont typeface="Wingdings" panose="05000000000000000000" pitchFamily="2" charset="2"/>
              <a:buChar char="Ø"/>
              <a:defRPr/>
            </a:pPr>
            <a:r>
              <a:rPr lang="en-US" altLang="en-US" sz="3090" dirty="0">
                <a:latin typeface="Arial" charset="0"/>
                <a:cs typeface="Arial" charset="0"/>
              </a:rPr>
              <a:t>Bacteriocidal &amp; bacteriostatic</a:t>
            </a:r>
          </a:p>
          <a:p>
            <a:pPr marL="1032038" lvl="1" indent="-457200" algn="l">
              <a:buFont typeface="Wingdings" panose="05000000000000000000" pitchFamily="2" charset="2"/>
              <a:buChar char="Ø"/>
              <a:defRPr/>
            </a:pPr>
            <a:r>
              <a:rPr lang="en-US" altLang="en-US" sz="3090" dirty="0">
                <a:latin typeface="Arial" charset="0"/>
                <a:cs typeface="Arial" charset="0"/>
              </a:rPr>
              <a:t>Increase beneficial bacteria (more Firmicutes:less Bacteroidetes)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altLang="en-US" sz="3090" dirty="0">
                <a:latin typeface="Arial" charset="0"/>
                <a:cs typeface="Arial" charset="0"/>
              </a:rPr>
              <a:t>Modulate gut movement (peristalsis)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altLang="en-US" sz="3090" dirty="0">
                <a:latin typeface="Arial" charset="0"/>
                <a:cs typeface="Arial" charset="0"/>
              </a:rPr>
              <a:t>Neutralize bacterial toxins (</a:t>
            </a:r>
            <a:r>
              <a:rPr lang="en-US" altLang="en-US" sz="3090" i="1" dirty="0">
                <a:latin typeface="Arial" charset="0"/>
                <a:cs typeface="Arial" charset="0"/>
              </a:rPr>
              <a:t>C. perfringens</a:t>
            </a:r>
            <a:r>
              <a:rPr lang="en-US" altLang="en-US" sz="3090" dirty="0">
                <a:latin typeface="Arial" charset="0"/>
                <a:cs typeface="Arial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altLang="en-US" sz="3090" dirty="0">
                <a:latin typeface="Arial" charset="0"/>
                <a:cs typeface="Arial" charset="0"/>
              </a:rPr>
              <a:t>Reduce oxidation (antioxidant)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altLang="en-US" sz="3090" dirty="0">
                <a:latin typeface="Arial" charset="0"/>
                <a:cs typeface="Arial" charset="0"/>
              </a:rPr>
              <a:t>Improve gut health (immunomodulatory &amp; anti-inflammatory)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altLang="en-US" sz="3090" dirty="0">
                <a:latin typeface="Arial" charset="0"/>
                <a:cs typeface="Arial" charset="0"/>
              </a:rPr>
              <a:t>Do not result in bacterial resistance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n-US" altLang="en-US" sz="3090" dirty="0">
              <a:latin typeface="Arial" charset="0"/>
              <a:cs typeface="Arial" charset="0"/>
            </a:endParaRPr>
          </a:p>
          <a:p>
            <a:pPr marL="1606875" lvl="2" indent="-457200" algn="just">
              <a:buFont typeface="Wingdings" panose="05000000000000000000" pitchFamily="2" charset="2"/>
              <a:buChar char="Ø"/>
              <a:defRPr/>
            </a:pPr>
            <a:endParaRPr lang="en-US" altLang="en-US" sz="3090" dirty="0">
              <a:latin typeface="Arial" charset="0"/>
              <a:cs typeface="Arial" charset="0"/>
            </a:endParaRPr>
          </a:p>
          <a:p>
            <a:pPr marL="1606875" lvl="2" indent="-457200" algn="just">
              <a:buFont typeface="Wingdings" panose="05000000000000000000" pitchFamily="2" charset="2"/>
              <a:buChar char="Ø"/>
              <a:defRPr/>
            </a:pPr>
            <a:endParaRPr lang="en-US" altLang="en-US" sz="3090" dirty="0">
              <a:latin typeface="Arial" charset="0"/>
              <a:cs typeface="Arial" charset="0"/>
            </a:endParaRPr>
          </a:p>
          <a:p>
            <a:pPr marL="1606875" lvl="2" indent="-457200" algn="just">
              <a:buFont typeface="Wingdings" panose="05000000000000000000" pitchFamily="2" charset="2"/>
              <a:buChar char="Ø"/>
              <a:defRPr/>
            </a:pPr>
            <a:endParaRPr lang="en-US" altLang="en-US" sz="3090" dirty="0">
              <a:latin typeface="Arial" charset="0"/>
              <a:cs typeface="Arial" charset="0"/>
            </a:endParaRPr>
          </a:p>
          <a:p>
            <a:pPr marL="2181713" lvl="3" indent="-457200" algn="just">
              <a:buFont typeface="Wingdings" panose="05000000000000000000" pitchFamily="2" charset="2"/>
              <a:buChar char="v"/>
              <a:defRPr/>
            </a:pPr>
            <a:endParaRPr lang="en-US" altLang="en-US" sz="3090" dirty="0">
              <a:latin typeface="Arial" charset="0"/>
              <a:cs typeface="Arial" charset="0"/>
            </a:endParaRPr>
          </a:p>
          <a:p>
            <a:pPr marL="2181713" lvl="3" indent="-457200" algn="just">
              <a:buFont typeface="Wingdings" panose="05000000000000000000" pitchFamily="2" charset="2"/>
              <a:buChar char="v"/>
              <a:defRPr/>
            </a:pPr>
            <a:endParaRPr lang="en-US" altLang="en-US" sz="3090" dirty="0">
              <a:latin typeface="Arial" charset="0"/>
              <a:cs typeface="Arial" charset="0"/>
            </a:endParaRPr>
          </a:p>
          <a:p>
            <a:pPr lvl="1" algn="just">
              <a:defRPr/>
            </a:pPr>
            <a:endParaRPr lang="en-US" altLang="en-US" sz="2647" dirty="0">
              <a:latin typeface="Arial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endParaRPr lang="en-US" altLang="en-US" sz="2647" dirty="0">
              <a:latin typeface="Arial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endParaRPr lang="en-US" altLang="en-US" sz="2647" dirty="0">
              <a:latin typeface="Arial" charset="0"/>
              <a:cs typeface="Arial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en-US" altLang="en-US" i="1" dirty="0">
              <a:latin typeface="Arial" charset="0"/>
              <a:cs typeface="Arial" charset="0"/>
            </a:endParaRPr>
          </a:p>
          <a:p>
            <a:endParaRPr lang="en-US" sz="2647" dirty="0"/>
          </a:p>
          <a:p>
            <a:endParaRPr lang="it-IT" sz="1764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EB00063-2535-4593-89D1-9890E63FF846}"/>
              </a:ext>
            </a:extLst>
          </p:cNvPr>
          <p:cNvSpPr/>
          <p:nvPr/>
        </p:nvSpPr>
        <p:spPr>
          <a:xfrm>
            <a:off x="-68151" y="27717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FEF4F3-CC94-438C-B454-1C9AFAC29D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90D65EB-5F02-4B73-BE98-989B86DEC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29" y="106848"/>
            <a:ext cx="12111477" cy="5042729"/>
          </a:xfrm>
        </p:spPr>
        <p:txBody>
          <a:bodyPr/>
          <a:lstStyle/>
          <a:p>
            <a:pPr algn="ctr">
              <a:buSzPct val="100000"/>
              <a:buNone/>
            </a:pPr>
            <a:r>
              <a:rPr lang="en-US" sz="4000" b="1" dirty="0">
                <a:cs typeface="Helvetica" panose="020B0604020202020204" pitchFamily="34" charset="0"/>
              </a:rPr>
              <a:t>Market needs                 </a:t>
            </a:r>
          </a:p>
          <a:p>
            <a:pPr algn="ctr">
              <a:buSzPct val="100000"/>
              <a:buNone/>
            </a:pPr>
            <a:endParaRPr lang="en-US" sz="4000" b="1" dirty="0">
              <a:cs typeface="Helvetica" panose="020B0604020202020204" pitchFamily="34" charset="0"/>
            </a:endParaRPr>
          </a:p>
          <a:p>
            <a:pPr algn="ctr">
              <a:buSzPct val="100000"/>
              <a:buNone/>
            </a:pPr>
            <a:r>
              <a:rPr lang="en-US" sz="4000" b="1" dirty="0" err="1">
                <a:cs typeface="Helvetica" panose="020B0604020202020204" pitchFamily="34" charset="0"/>
              </a:rPr>
              <a:t>Silvafeed</a:t>
            </a:r>
            <a:r>
              <a:rPr lang="en-US" sz="4000" b="1" baseline="30000" dirty="0" err="1">
                <a:cs typeface="Helvetica" panose="020B0604020202020204" pitchFamily="34" charset="0"/>
              </a:rPr>
              <a:t>®</a:t>
            </a:r>
            <a:r>
              <a:rPr lang="en-US" sz="4000" b="1" dirty="0" err="1">
                <a:cs typeface="Helvetica" panose="020B0604020202020204" pitchFamily="34" charset="0"/>
              </a:rPr>
              <a:t>Nutri</a:t>
            </a:r>
            <a:r>
              <a:rPr lang="en-US" sz="4000" b="1" dirty="0">
                <a:cs typeface="Helvetica" panose="020B0604020202020204" pitchFamily="34" charset="0"/>
              </a:rPr>
              <a:t> P Plant </a:t>
            </a:r>
            <a:r>
              <a:rPr lang="en-US" sz="4000" b="1" dirty="0" err="1">
                <a:cs typeface="Helvetica" panose="020B0604020202020204" pitchFamily="34" charset="0"/>
              </a:rPr>
              <a:t>Bioactives</a:t>
            </a:r>
            <a:endParaRPr lang="en-US" sz="4000" b="1" dirty="0">
              <a:cs typeface="Helvetica" panose="020B0604020202020204" pitchFamily="34" charset="0"/>
            </a:endParaRPr>
          </a:p>
          <a:p>
            <a:pPr algn="ctr">
              <a:buSzPct val="100000"/>
              <a:buNone/>
            </a:pPr>
            <a:r>
              <a:rPr lang="en-US" sz="4000" b="1" dirty="0">
                <a:cs typeface="Helvetica" panose="020B0604020202020204" pitchFamily="34" charset="0"/>
              </a:rPr>
              <a:t>Broiler Research</a:t>
            </a:r>
          </a:p>
          <a:p>
            <a:pPr algn="ctr">
              <a:buSzPct val="100000"/>
              <a:buNone/>
            </a:pPr>
            <a:endParaRPr lang="en-US" sz="4000" b="1" dirty="0">
              <a:cs typeface="Helvetica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04714D5-7B52-4306-8CA1-5E7723E7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FFFEF4F3-CC94-438C-B454-1C9AFAC29D7A}" type="slidenum">
              <a:rPr lang="en-US"/>
              <a:pPr/>
              <a:t>8</a:t>
            </a:fld>
            <a:r>
              <a:rPr lang="en-US" sz="2800" b="1" dirty="0">
                <a:solidFill>
                  <a:schemeClr val="tx1"/>
                </a:solidFill>
                <a:cs typeface="Helvetica" panose="020B0604020202020204" pitchFamily="34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cs typeface="Helvetica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cs typeface="Helvetica" panose="020B0604020202020204" pitchFamily="34" charset="0"/>
              </a:rPr>
              <a:t>	</a:t>
            </a:r>
            <a:r>
              <a:rPr lang="en-US" sz="3200" b="1" dirty="0">
                <a:cs typeface="Helvetica" panose="020B0604020202020204" pitchFamily="34" charset="0"/>
              </a:rPr>
              <a:t/>
            </a:r>
            <a:br>
              <a:rPr lang="en-US" sz="3200" b="1" dirty="0">
                <a:cs typeface="Helvetica" panose="020B0604020202020204" pitchFamily="34" charset="0"/>
              </a:rPr>
            </a:br>
            <a:r>
              <a:rPr lang="en-US" sz="3200" b="1" dirty="0">
                <a:cs typeface="Helvetica" panose="020B0604020202020204" pitchFamily="34" charset="0"/>
              </a:rPr>
              <a:t/>
            </a:r>
            <a:br>
              <a:rPr lang="en-US" sz="3200" b="1" dirty="0">
                <a:cs typeface="Helvetica" panose="020B0604020202020204" pitchFamily="34" charset="0"/>
              </a:rPr>
            </a:br>
            <a:r>
              <a:rPr lang="en-US" sz="3200" b="1" dirty="0">
                <a:cs typeface="Helvetica" panose="020B0604020202020204" pitchFamily="34" charset="0"/>
              </a:rPr>
              <a:t/>
            </a:r>
            <a:br>
              <a:rPr lang="en-US" sz="3200" b="1" dirty="0">
                <a:cs typeface="Helvetica" panose="020B0604020202020204" pitchFamily="34" charset="0"/>
              </a:rPr>
            </a:br>
            <a:endParaRPr lang="en-US" sz="2800" dirty="0"/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xmlns="" id="{84BE96C3-5E72-492C-8656-D80DA6DE82AF}"/>
              </a:ext>
            </a:extLst>
          </p:cNvPr>
          <p:cNvSpPr/>
          <p:nvPr/>
        </p:nvSpPr>
        <p:spPr>
          <a:xfrm rot="5400000">
            <a:off x="6239590" y="922487"/>
            <a:ext cx="1008112" cy="53330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Ð ÑÐºÐ¾Ð²Ð¾Ð´ÑÑÐ²Ð¾ ÐÐ¾ Ð¡Ð¾Ð´ÐµÑÐ¶Ð°Ð½Ð¸Ñ ÐÑÐ¾Ð¹Ð»ÐµÑÐ¾Ð² ÐÐ¾Ð±Ð± 500 - premiumlion">
            <a:extLst>
              <a:ext uri="{FF2B5EF4-FFF2-40B4-BE49-F238E27FC236}">
                <a16:creationId xmlns:a16="http://schemas.microsoft.com/office/drawing/2014/main" xmlns="" id="{75E7EB6A-8159-441B-97CA-14FA8757A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25" y="3677384"/>
            <a:ext cx="3449489" cy="312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2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573" y="109017"/>
            <a:ext cx="12169352" cy="5976664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cs typeface="Helvetica" panose="020B0604020202020204" pitchFamily="34" charset="0"/>
              </a:rPr>
              <a:t>Silvafeed</a:t>
            </a:r>
            <a:r>
              <a:rPr lang="en-US" sz="3200" b="1" baseline="30000" dirty="0">
                <a:solidFill>
                  <a:schemeClr val="tx1"/>
                </a:solidFill>
                <a:cs typeface="Helvetica" panose="020B0604020202020204" pitchFamily="34" charset="0"/>
              </a:rPr>
              <a:t>®</a:t>
            </a:r>
            <a:r>
              <a:rPr lang="en-US" sz="3200" b="1" dirty="0">
                <a:solidFill>
                  <a:schemeClr val="tx1"/>
                </a:solidFill>
                <a:cs typeface="Helvetica" panose="020B0604020202020204" pitchFamily="34" charset="0"/>
              </a:rPr>
              <a:t> Nutri P and Broiler Live Performance:</a:t>
            </a:r>
            <a:r>
              <a:rPr lang="en-US" sz="3200" b="1" dirty="0">
                <a:cs typeface="Helvetica" panose="020B0604020202020204" pitchFamily="34" charset="0"/>
              </a:rPr>
              <a:t> </a:t>
            </a:r>
            <a:endParaRPr lang="en-US" sz="3200" dirty="0"/>
          </a:p>
          <a:p>
            <a:pPr marL="457200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800" b="1" dirty="0">
              <a:cs typeface="Helvetica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</a:pPr>
            <a:r>
              <a:rPr lang="en-US" sz="2800" b="1" dirty="0">
                <a:cs typeface="Helvetica" panose="020B0604020202020204" pitchFamily="34" charset="0"/>
              </a:rPr>
              <a:t>Broiler Field Trial in Argentina</a:t>
            </a:r>
          </a:p>
          <a:p>
            <a:pPr marL="1032038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Cobb</a:t>
            </a:r>
            <a:r>
              <a:rPr lang="en-US" sz="2800" baseline="30000" dirty="0">
                <a:cs typeface="Helvetica" panose="020B0604020202020204" pitchFamily="34" charset="0"/>
              </a:rPr>
              <a:t>®</a:t>
            </a:r>
            <a:r>
              <a:rPr lang="en-US" sz="2800" dirty="0">
                <a:cs typeface="Helvetica" panose="020B0604020202020204" pitchFamily="34" charset="0"/>
              </a:rPr>
              <a:t> 500 Broilers fed </a:t>
            </a:r>
            <a:r>
              <a:rPr lang="en-US" sz="2800" b="1" dirty="0">
                <a:cs typeface="Helvetica" panose="020B0604020202020204" pitchFamily="34" charset="0"/>
              </a:rPr>
              <a:t>antibiotic free (ABF) </a:t>
            </a:r>
            <a:r>
              <a:rPr lang="en-US" sz="2800" dirty="0">
                <a:cs typeface="Helvetica" panose="020B0604020202020204" pitchFamily="34" charset="0"/>
              </a:rPr>
              <a:t>diets containing </a:t>
            </a:r>
            <a:r>
              <a:rPr lang="en-US" sz="2800" b="1" dirty="0">
                <a:cs typeface="Helvetica" panose="020B0604020202020204" pitchFamily="34" charset="0"/>
              </a:rPr>
              <a:t>1 kg Silvafeed</a:t>
            </a:r>
            <a:r>
              <a:rPr lang="en-US" sz="2800" b="1" baseline="30000" dirty="0">
                <a:cs typeface="Helvetica" panose="020B0604020202020204" pitchFamily="34" charset="0"/>
              </a:rPr>
              <a:t>®</a:t>
            </a:r>
            <a:r>
              <a:rPr lang="en-US" sz="2800" b="1" dirty="0">
                <a:cs typeface="Helvetica" panose="020B0604020202020204" pitchFamily="34" charset="0"/>
              </a:rPr>
              <a:t> Nutri P (T1-NP)/MT, </a:t>
            </a:r>
            <a:r>
              <a:rPr lang="en-US" sz="2800" dirty="0">
                <a:cs typeface="Helvetica" panose="020B0604020202020204" pitchFamily="34" charset="0"/>
              </a:rPr>
              <a:t>or, broilers fed the same diet containing commercial </a:t>
            </a:r>
            <a:r>
              <a:rPr lang="en-US" sz="2800" b="1" dirty="0">
                <a:cs typeface="Helvetica" panose="020B0604020202020204" pitchFamily="34" charset="0"/>
              </a:rPr>
              <a:t>antibiotic growth promotants (T2-AGP) </a:t>
            </a:r>
            <a:r>
              <a:rPr lang="en-US" sz="2800" dirty="0">
                <a:cs typeface="Helvetica" panose="020B0604020202020204" pitchFamily="34" charset="0"/>
              </a:rPr>
              <a:t>in a one-year paired house field comparison </a:t>
            </a:r>
          </a:p>
          <a:p>
            <a:pPr marL="1032038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A total of 720,000 broilers placed and grown to 35 (</a:t>
            </a:r>
            <a:r>
              <a:rPr lang="en-US" sz="2800" b="1" dirty="0">
                <a:solidFill>
                  <a:schemeClr val="tx1"/>
                </a:solidFill>
                <a:cs typeface="Helvetica" panose="020B0604020202020204" pitchFamily="34" charset="0"/>
              </a:rPr>
              <a:t>360,000 </a:t>
            </a:r>
            <a:r>
              <a:rPr lang="en-US" sz="2800" dirty="0">
                <a:cs typeface="Helvetica" panose="020B0604020202020204" pitchFamily="34" charset="0"/>
              </a:rPr>
              <a:t>placed), or, 42 (</a:t>
            </a:r>
            <a:r>
              <a:rPr lang="en-US" sz="2800" b="1" dirty="0">
                <a:solidFill>
                  <a:schemeClr val="tx1"/>
                </a:solidFill>
                <a:cs typeface="Helvetica" panose="020B0604020202020204" pitchFamily="34" charset="0"/>
              </a:rPr>
              <a:t>360,000 </a:t>
            </a:r>
            <a:r>
              <a:rPr lang="en-US" sz="2800" dirty="0">
                <a:cs typeface="Helvetica" panose="020B0604020202020204" pitchFamily="34" charset="0"/>
              </a:rPr>
              <a:t>placed) day of age, respectively.  </a:t>
            </a:r>
          </a:p>
          <a:p>
            <a:pPr marL="1032038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cs typeface="Helvetica" panose="020B0604020202020204" pitchFamily="34" charset="0"/>
              </a:rPr>
              <a:t>Side x side paired house comparison: </a:t>
            </a:r>
            <a:r>
              <a:rPr lang="en-US" sz="2800" dirty="0">
                <a:cs typeface="Helvetica" panose="020B0604020202020204" pitchFamily="34" charset="0"/>
              </a:rPr>
              <a:t>6 houses (3 ABF-NP) ; 3 AGP)</a:t>
            </a:r>
            <a:endParaRPr lang="en-US" sz="2800" b="1" dirty="0">
              <a:cs typeface="Helvetica" panose="020B0604020202020204" pitchFamily="34" charset="0"/>
            </a:endParaRPr>
          </a:p>
          <a:p>
            <a:pPr marL="1032038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cs typeface="Helvetica" panose="020B0604020202020204" pitchFamily="34" charset="0"/>
              </a:rPr>
              <a:t>Broilers fed ABF diet with NP had improved performance: body weight, feed conversion, livability.</a:t>
            </a:r>
          </a:p>
          <a:p>
            <a:pPr marL="1032038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Redondo, E., </a:t>
            </a:r>
            <a:r>
              <a:rPr lang="en-US" sz="2800" i="1" dirty="0">
                <a:cs typeface="Helvetica" panose="020B0604020202020204" pitchFamily="34" charset="0"/>
              </a:rPr>
              <a:t>et al.</a:t>
            </a:r>
            <a:r>
              <a:rPr lang="en-US" sz="2800" dirty="0">
                <a:cs typeface="Helvetica" panose="020B0604020202020204" pitchFamily="34" charset="0"/>
              </a:rPr>
              <a:t> (2018).  </a:t>
            </a:r>
            <a:r>
              <a:rPr lang="en-US" sz="2800" dirty="0"/>
              <a:t>Poultry Sci.  97 (E-suppl. 1): 318 (Abstr.)</a:t>
            </a:r>
            <a:endParaRPr lang="en-US" sz="2800" dirty="0">
              <a:cs typeface="Helvetica" panose="020B0604020202020204" pitchFamily="34" charset="0"/>
            </a:endParaRPr>
          </a:p>
          <a:p>
            <a:pPr lvl="1" algn="just">
              <a:defRPr/>
            </a:pPr>
            <a:endParaRPr lang="en-US" altLang="en-US" sz="2800" dirty="0">
              <a:latin typeface="Arial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endParaRPr lang="en-US" altLang="en-US" sz="2647" dirty="0">
              <a:latin typeface="Arial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endParaRPr lang="en-US" altLang="en-US" sz="2647" dirty="0">
              <a:latin typeface="Arial" charset="0"/>
              <a:cs typeface="Arial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en-US" altLang="en-US" i="1" dirty="0">
              <a:latin typeface="Arial" charset="0"/>
              <a:cs typeface="Arial" charset="0"/>
            </a:endParaRPr>
          </a:p>
          <a:p>
            <a:endParaRPr lang="en-US" sz="2647" dirty="0"/>
          </a:p>
          <a:p>
            <a:endParaRPr lang="it-IT" sz="1764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66676B-80DB-45FE-AB00-BEF3FF3D3631}"/>
              </a:ext>
            </a:extLst>
          </p:cNvPr>
          <p:cNvSpPr/>
          <p:nvPr/>
        </p:nvSpPr>
        <p:spPr>
          <a:xfrm>
            <a:off x="-118491" y="171733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532975F-C803-43D3-B9C5-5D23E14A6F7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1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plate1Silvafe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6E71"/>
      </a:hlink>
      <a:folHlink>
        <a:srgbClr val="800080"/>
      </a:folHlink>
    </a:clrScheme>
    <a:fontScheme name="Personalizzato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Silvafeed</Template>
  <TotalTime>4428</TotalTime>
  <Words>1823</Words>
  <Application>Microsoft Macintosh PowerPoint</Application>
  <PresentationFormat>Custom</PresentationFormat>
  <Paragraphs>299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template1Silvafeed</vt:lpstr>
      <vt:lpstr>PowerPoint Presentation</vt:lpstr>
      <vt:lpstr>2     </vt:lpstr>
      <vt:lpstr>                 </vt:lpstr>
      <vt:lpstr>Considerations in poultry market profitability:</vt:lpstr>
      <vt:lpstr>A few words about:  Risk…</vt:lpstr>
      <vt:lpstr>PowerPoint Presentation</vt:lpstr>
      <vt:lpstr>PowerPoint Presentation</vt:lpstr>
      <vt:lpstr>8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Litter quality:  The Visual Test (Brazil Experience) Firmer Droppings </vt:lpstr>
      <vt:lpstr>Litter quality:  Litter Nitrogen (Schiavone et al., 2007) Linear (P &lt; 0.05) effect ENC 0 vs Mean of ENC 15,20,25; Quadratic (P &lt; 0.01 &amp; &lt; 0.05) Effect of ENC  level   </vt:lpstr>
      <vt:lpstr>PowerPoint Presentation</vt:lpstr>
      <vt:lpstr>PowerPoint Presentation</vt:lpstr>
      <vt:lpstr>Increased Yield of Paws – Reduced Plant Foot Pad Condemns  Southern Brasil Broiler Integrator: January 2015 - March 2016 </vt:lpstr>
      <vt:lpstr>PowerPoint Presentation</vt:lpstr>
      <vt:lpstr>Market needs – Differentiation (Hughes, 2018)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Liam Ward</dc:creator>
  <cp:lastModifiedBy>Simon Shane</cp:lastModifiedBy>
  <cp:revision>354</cp:revision>
  <cp:lastPrinted>2019-10-24T20:37:07Z</cp:lastPrinted>
  <dcterms:created xsi:type="dcterms:W3CDTF">2019-02-27T07:49:10Z</dcterms:created>
  <dcterms:modified xsi:type="dcterms:W3CDTF">2019-12-17T01:54:14Z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2019-02-21T00:00:00Z</vt:filetime>
  </property>
  <property fmtid="{D5CDD505-2E9C-101B-9397-08002B2CF9AE}" pid="3" name="LastSaved">
    <vt:filetime>2019-02-21T00:00:00Z</vt:filetime>
  </property>
</Properties>
</file>