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92" r:id="rId2"/>
    <p:sldMasterId id="2147483809" r:id="rId3"/>
  </p:sldMasterIdLst>
  <p:notesMasterIdLst>
    <p:notesMasterId r:id="rId33"/>
  </p:notesMasterIdLst>
  <p:handoutMasterIdLst>
    <p:handoutMasterId r:id="rId34"/>
  </p:handoutMasterIdLst>
  <p:sldIdLst>
    <p:sldId id="296" r:id="rId4"/>
    <p:sldId id="258" r:id="rId5"/>
    <p:sldId id="323" r:id="rId6"/>
    <p:sldId id="325" r:id="rId7"/>
    <p:sldId id="324" r:id="rId8"/>
    <p:sldId id="341" r:id="rId9"/>
    <p:sldId id="342" r:id="rId10"/>
    <p:sldId id="343" r:id="rId11"/>
    <p:sldId id="300" r:id="rId12"/>
    <p:sldId id="327" r:id="rId13"/>
    <p:sldId id="328" r:id="rId14"/>
    <p:sldId id="345" r:id="rId15"/>
    <p:sldId id="330" r:id="rId16"/>
    <p:sldId id="267" r:id="rId17"/>
    <p:sldId id="331" r:id="rId18"/>
    <p:sldId id="332" r:id="rId19"/>
    <p:sldId id="333" r:id="rId20"/>
    <p:sldId id="334" r:id="rId21"/>
    <p:sldId id="340" r:id="rId22"/>
    <p:sldId id="326" r:id="rId23"/>
    <p:sldId id="319" r:id="rId24"/>
    <p:sldId id="322" r:id="rId25"/>
    <p:sldId id="346" r:id="rId26"/>
    <p:sldId id="272" r:id="rId27"/>
    <p:sldId id="274" r:id="rId28"/>
    <p:sldId id="276" r:id="rId29"/>
    <p:sldId id="344" r:id="rId30"/>
    <p:sldId id="337" r:id="rId31"/>
    <p:sldId id="31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339933"/>
    <a:srgbClr val="54534A"/>
    <a:srgbClr val="FFFFCC"/>
    <a:srgbClr val="FF8000"/>
    <a:srgbClr val="73C167"/>
    <a:srgbClr val="693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39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 Cost</c:v>
                </c:pt>
              </c:strCache>
            </c:strRef>
          </c:tx>
          <c:cat>
            <c:numRef>
              <c:f>Sheet1!$A$2:$A$6</c:f>
              <c:numCache>
                <c:formatCode>m\/d\/yyyy</c:formatCode>
                <c:ptCount val="5"/>
                <c:pt idx="0">
                  <c:v>42169</c:v>
                </c:pt>
                <c:pt idx="1">
                  <c:v>42176</c:v>
                </c:pt>
                <c:pt idx="2">
                  <c:v>42183</c:v>
                </c:pt>
                <c:pt idx="3">
                  <c:v>42190</c:v>
                </c:pt>
                <c:pt idx="4">
                  <c:v>42197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0.38000000000000006</c:v>
                </c:pt>
                <c:pt idx="1">
                  <c:v>0.38800000000000007</c:v>
                </c:pt>
                <c:pt idx="2">
                  <c:v>0.37300000000000005</c:v>
                </c:pt>
                <c:pt idx="3">
                  <c:v>0.38900000000000007</c:v>
                </c:pt>
                <c:pt idx="4">
                  <c:v>0.38100000000000006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Treatment Effect</c:v>
                </c:pt>
              </c:strCache>
            </c:strRef>
          </c:tx>
          <c:cat>
            <c:numRef>
              <c:f>Sheet1!$A$2:$A$6</c:f>
              <c:numCache>
                <c:formatCode>m\/d\/yyyy</c:formatCode>
                <c:ptCount val="5"/>
                <c:pt idx="0">
                  <c:v>42169</c:v>
                </c:pt>
                <c:pt idx="1">
                  <c:v>42176</c:v>
                </c:pt>
                <c:pt idx="2">
                  <c:v>42183</c:v>
                </c:pt>
                <c:pt idx="3">
                  <c:v>42190</c:v>
                </c:pt>
                <c:pt idx="4">
                  <c:v>42197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9.0000000000000045E-3</c:v>
                </c:pt>
                <c:pt idx="1">
                  <c:v>7.5000000000000015E-3</c:v>
                </c:pt>
                <c:pt idx="2">
                  <c:v>5.000000000000001E-3</c:v>
                </c:pt>
                <c:pt idx="3">
                  <c:v>4.000000000000001E-3</c:v>
                </c:pt>
                <c:pt idx="4">
                  <c:v>3.5000000000000009E-3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11488"/>
        <c:axId val="59713024"/>
      </c:areaChart>
      <c:dateAx>
        <c:axId val="59711488"/>
        <c:scaling>
          <c:orientation val="minMax"/>
        </c:scaling>
        <c:delete val="0"/>
        <c:axPos val="b"/>
        <c:numFmt formatCode="m\/d\/yyyy" sourceLinked="1"/>
        <c:majorTickMark val="out"/>
        <c:minorTickMark val="none"/>
        <c:tickLblPos val="nextTo"/>
        <c:crossAx val="59713024"/>
        <c:crosses val="autoZero"/>
        <c:auto val="1"/>
        <c:lblOffset val="100"/>
        <c:baseTimeUnit val="days"/>
      </c:dateAx>
      <c:valAx>
        <c:axId val="5971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11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833461993721361"/>
          <c:y val="0.14525761725436495"/>
          <c:w val="0.25676341927847257"/>
          <c:h val="0.1877456350564875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 Cost</c:v>
                </c:pt>
              </c:strCache>
            </c:strRef>
          </c:tx>
          <c:cat>
            <c:numRef>
              <c:f>Sheet1!$A$2:$A$6</c:f>
              <c:numCache>
                <c:formatCode>m\/d\/yyyy</c:formatCode>
                <c:ptCount val="5"/>
                <c:pt idx="0">
                  <c:v>42169</c:v>
                </c:pt>
                <c:pt idx="1">
                  <c:v>42176</c:v>
                </c:pt>
                <c:pt idx="2">
                  <c:v>42183</c:v>
                </c:pt>
                <c:pt idx="3">
                  <c:v>42190</c:v>
                </c:pt>
                <c:pt idx="4">
                  <c:v>42197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0.38000000000000006</c:v>
                </c:pt>
                <c:pt idx="1">
                  <c:v>0.38800000000000007</c:v>
                </c:pt>
                <c:pt idx="2">
                  <c:v>0.37300000000000005</c:v>
                </c:pt>
                <c:pt idx="3">
                  <c:v>0.38900000000000007</c:v>
                </c:pt>
                <c:pt idx="4">
                  <c:v>0.38100000000000006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Treatment Effect</c:v>
                </c:pt>
              </c:strCache>
            </c:strRef>
          </c:tx>
          <c:cat>
            <c:numRef>
              <c:f>Sheet1!$A$2:$A$6</c:f>
              <c:numCache>
                <c:formatCode>m\/d\/yyyy</c:formatCode>
                <c:ptCount val="5"/>
                <c:pt idx="0">
                  <c:v>42169</c:v>
                </c:pt>
                <c:pt idx="1">
                  <c:v>42176</c:v>
                </c:pt>
                <c:pt idx="2">
                  <c:v>42183</c:v>
                </c:pt>
                <c:pt idx="3">
                  <c:v>42190</c:v>
                </c:pt>
                <c:pt idx="4">
                  <c:v>42197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9.0000000000000028E-3</c:v>
                </c:pt>
                <c:pt idx="1">
                  <c:v>7.5000000000000015E-3</c:v>
                </c:pt>
                <c:pt idx="2">
                  <c:v>5.000000000000001E-3</c:v>
                </c:pt>
                <c:pt idx="3">
                  <c:v>4.000000000000001E-3</c:v>
                </c:pt>
                <c:pt idx="4">
                  <c:v>3.5000000000000005E-3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47712"/>
        <c:axId val="59769984"/>
      </c:areaChart>
      <c:dateAx>
        <c:axId val="59747712"/>
        <c:scaling>
          <c:orientation val="minMax"/>
        </c:scaling>
        <c:delete val="0"/>
        <c:axPos val="b"/>
        <c:numFmt formatCode="m\/d\/yyyy" sourceLinked="1"/>
        <c:majorTickMark val="out"/>
        <c:minorTickMark val="none"/>
        <c:tickLblPos val="nextTo"/>
        <c:crossAx val="59769984"/>
        <c:crosses val="autoZero"/>
        <c:auto val="1"/>
        <c:lblOffset val="100"/>
        <c:baseTimeUnit val="days"/>
      </c:dateAx>
      <c:valAx>
        <c:axId val="5976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47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833461993721361"/>
          <c:y val="0.14525761725436495"/>
          <c:w val="0.25676341927847257"/>
          <c:h val="0.1877456350564875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 Cost</c:v>
                </c:pt>
              </c:strCache>
            </c:strRef>
          </c:tx>
          <c:cat>
            <c:numRef>
              <c:f>Sheet1!$A$2:$A$6</c:f>
              <c:numCache>
                <c:formatCode>m\/d\/yyyy</c:formatCode>
                <c:ptCount val="5"/>
                <c:pt idx="0">
                  <c:v>42169</c:v>
                </c:pt>
                <c:pt idx="1">
                  <c:v>42176</c:v>
                </c:pt>
                <c:pt idx="2">
                  <c:v>42183</c:v>
                </c:pt>
                <c:pt idx="3">
                  <c:v>42190</c:v>
                </c:pt>
                <c:pt idx="4">
                  <c:v>42197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0.38000000000000006</c:v>
                </c:pt>
                <c:pt idx="1">
                  <c:v>0.38800000000000007</c:v>
                </c:pt>
                <c:pt idx="2">
                  <c:v>0.37300000000000005</c:v>
                </c:pt>
                <c:pt idx="3">
                  <c:v>0.38900000000000007</c:v>
                </c:pt>
                <c:pt idx="4">
                  <c:v>0.38100000000000006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Treatment Effect</c:v>
                </c:pt>
              </c:strCache>
            </c:strRef>
          </c:tx>
          <c:cat>
            <c:numRef>
              <c:f>Sheet1!$A$2:$A$6</c:f>
              <c:numCache>
                <c:formatCode>m\/d\/yyyy</c:formatCode>
                <c:ptCount val="5"/>
                <c:pt idx="0">
                  <c:v>42169</c:v>
                </c:pt>
                <c:pt idx="1">
                  <c:v>42176</c:v>
                </c:pt>
                <c:pt idx="2">
                  <c:v>42183</c:v>
                </c:pt>
                <c:pt idx="3">
                  <c:v>42190</c:v>
                </c:pt>
                <c:pt idx="4">
                  <c:v>42197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9.0000000000000028E-3</c:v>
                </c:pt>
                <c:pt idx="1">
                  <c:v>7.5000000000000015E-3</c:v>
                </c:pt>
                <c:pt idx="2">
                  <c:v>5.000000000000001E-3</c:v>
                </c:pt>
                <c:pt idx="3">
                  <c:v>4.000000000000001E-3</c:v>
                </c:pt>
                <c:pt idx="4">
                  <c:v>3.5000000000000005E-3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77088"/>
        <c:axId val="63178624"/>
      </c:areaChart>
      <c:dateAx>
        <c:axId val="63177088"/>
        <c:scaling>
          <c:orientation val="minMax"/>
        </c:scaling>
        <c:delete val="0"/>
        <c:axPos val="b"/>
        <c:numFmt formatCode="m\/d\/yyyy" sourceLinked="1"/>
        <c:majorTickMark val="out"/>
        <c:minorTickMark val="none"/>
        <c:tickLblPos val="nextTo"/>
        <c:crossAx val="63178624"/>
        <c:crosses val="autoZero"/>
        <c:auto val="1"/>
        <c:lblOffset val="100"/>
        <c:baseTimeUnit val="days"/>
      </c:dateAx>
      <c:valAx>
        <c:axId val="6317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177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833461993721361"/>
          <c:y val="0.14525761725436495"/>
          <c:w val="0.25676341927847257"/>
          <c:h val="0.1877456350564875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D874F-B43A-4737-9ACC-6E6C28EDE6C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8661F1-1EBD-47A1-92D4-E4285F95DA5A}">
      <dgm:prSet phldrT="[Text]" custT="1"/>
      <dgm:spPr/>
      <dgm:t>
        <a:bodyPr/>
        <a:lstStyle/>
        <a:p>
          <a:r>
            <a:rPr lang="en-US" sz="3200" dirty="0" smtClean="0"/>
            <a:t>Biosecurity Breach</a:t>
          </a:r>
          <a:endParaRPr lang="en-US" sz="3200" dirty="0"/>
        </a:p>
      </dgm:t>
    </dgm:pt>
    <dgm:pt modelId="{1C6679C6-B8C9-4986-8FC2-AEDDD91EF7F6}" type="parTrans" cxnId="{C09DDF1D-EC40-4B2C-9317-3BA964293669}">
      <dgm:prSet/>
      <dgm:spPr/>
      <dgm:t>
        <a:bodyPr/>
        <a:lstStyle/>
        <a:p>
          <a:endParaRPr lang="en-US"/>
        </a:p>
      </dgm:t>
    </dgm:pt>
    <dgm:pt modelId="{7D46F8FD-4E60-4194-A786-6D11F15FF85D}" type="sibTrans" cxnId="{C09DDF1D-EC40-4B2C-9317-3BA964293669}">
      <dgm:prSet/>
      <dgm:spPr/>
      <dgm:t>
        <a:bodyPr/>
        <a:lstStyle/>
        <a:p>
          <a:endParaRPr lang="en-US"/>
        </a:p>
      </dgm:t>
    </dgm:pt>
    <dgm:pt modelId="{C6EFE644-6A76-48E8-85DD-FFD6A055050A}">
      <dgm:prSet phldrT="[Text]"/>
      <dgm:spPr/>
      <dgm:t>
        <a:bodyPr/>
        <a:lstStyle/>
        <a:p>
          <a:r>
            <a:rPr lang="en-US" dirty="0" smtClean="0"/>
            <a:t>Excess Mortality</a:t>
          </a:r>
          <a:endParaRPr lang="en-US" dirty="0"/>
        </a:p>
      </dgm:t>
    </dgm:pt>
    <dgm:pt modelId="{2077293E-254F-4C7A-9445-40D01A925D51}" type="parTrans" cxnId="{E92D1534-F6B2-4F60-82EC-11A919DC9BE5}">
      <dgm:prSet/>
      <dgm:spPr/>
      <dgm:t>
        <a:bodyPr/>
        <a:lstStyle/>
        <a:p>
          <a:endParaRPr lang="en-US"/>
        </a:p>
      </dgm:t>
    </dgm:pt>
    <dgm:pt modelId="{9290D822-2921-4C16-8ECF-9D11CC96115B}" type="sibTrans" cxnId="{E92D1534-F6B2-4F60-82EC-11A919DC9BE5}">
      <dgm:prSet/>
      <dgm:spPr/>
      <dgm:t>
        <a:bodyPr/>
        <a:lstStyle/>
        <a:p>
          <a:endParaRPr lang="en-US"/>
        </a:p>
      </dgm:t>
    </dgm:pt>
    <dgm:pt modelId="{95CBEB58-B736-47C0-A262-9319799D77D0}">
      <dgm:prSet phldrT="[Text]"/>
      <dgm:spPr/>
      <dgm:t>
        <a:bodyPr/>
        <a:lstStyle/>
        <a:p>
          <a:r>
            <a:rPr lang="en-US" dirty="0" smtClean="0"/>
            <a:t>Back Injury</a:t>
          </a:r>
          <a:endParaRPr lang="en-US" dirty="0"/>
        </a:p>
      </dgm:t>
    </dgm:pt>
    <dgm:pt modelId="{FA8AB4D4-F56B-4BF6-AFB8-242792E741BA}" type="parTrans" cxnId="{0421505B-95CE-4319-ACC0-61583B11A6E3}">
      <dgm:prSet/>
      <dgm:spPr/>
      <dgm:t>
        <a:bodyPr/>
        <a:lstStyle/>
        <a:p>
          <a:endParaRPr lang="en-US"/>
        </a:p>
      </dgm:t>
    </dgm:pt>
    <dgm:pt modelId="{DF1997F6-7A5E-4108-9636-3A5B9010D7D3}" type="sibTrans" cxnId="{0421505B-95CE-4319-ACC0-61583B11A6E3}">
      <dgm:prSet/>
      <dgm:spPr/>
      <dgm:t>
        <a:bodyPr/>
        <a:lstStyle/>
        <a:p>
          <a:endParaRPr lang="en-US"/>
        </a:p>
      </dgm:t>
    </dgm:pt>
    <dgm:pt modelId="{B7CCFB62-FF65-4E5E-BD75-C0FFA917B004}">
      <dgm:prSet phldrT="[Text]"/>
      <dgm:spPr/>
      <dgm:t>
        <a:bodyPr/>
        <a:lstStyle/>
        <a:p>
          <a:r>
            <a:rPr lang="en-US" dirty="0" smtClean="0"/>
            <a:t>Reduced Income</a:t>
          </a:r>
          <a:endParaRPr lang="en-US" dirty="0"/>
        </a:p>
      </dgm:t>
    </dgm:pt>
    <dgm:pt modelId="{C7A8B450-5CD0-4C52-AF5B-1A40EFF92D10}" type="parTrans" cxnId="{C27E6E08-C7DD-4FC5-99B0-79394EDABF06}">
      <dgm:prSet/>
      <dgm:spPr/>
      <dgm:t>
        <a:bodyPr/>
        <a:lstStyle/>
        <a:p>
          <a:endParaRPr lang="en-US"/>
        </a:p>
      </dgm:t>
    </dgm:pt>
    <dgm:pt modelId="{EA74376C-EE47-4B46-A50B-D0EAC2E04C68}" type="sibTrans" cxnId="{C27E6E08-C7DD-4FC5-99B0-79394EDABF06}">
      <dgm:prSet/>
      <dgm:spPr/>
      <dgm:t>
        <a:bodyPr/>
        <a:lstStyle/>
        <a:p>
          <a:endParaRPr lang="en-US"/>
        </a:p>
      </dgm:t>
    </dgm:pt>
    <dgm:pt modelId="{817D8881-BECC-4CED-BEB2-EEC67C2CB16B}">
      <dgm:prSet phldrT="[Text]"/>
      <dgm:spPr/>
      <dgm:t>
        <a:bodyPr/>
        <a:lstStyle/>
        <a:p>
          <a:r>
            <a:rPr lang="en-US" dirty="0" smtClean="0"/>
            <a:t>Delinquent Mortgage</a:t>
          </a:r>
        </a:p>
        <a:p>
          <a:r>
            <a:rPr lang="en-US" dirty="0" smtClean="0"/>
            <a:t>Utilities cut off</a:t>
          </a:r>
          <a:endParaRPr lang="en-US" dirty="0"/>
        </a:p>
      </dgm:t>
    </dgm:pt>
    <dgm:pt modelId="{589B6D43-18AC-4B8F-9687-9E337886ECC7}" type="parTrans" cxnId="{09AF9942-5A81-4B26-8D10-28BE3F15FEBF}">
      <dgm:prSet/>
      <dgm:spPr/>
      <dgm:t>
        <a:bodyPr/>
        <a:lstStyle/>
        <a:p>
          <a:endParaRPr lang="en-US"/>
        </a:p>
      </dgm:t>
    </dgm:pt>
    <dgm:pt modelId="{8B7B6E1B-8193-4148-BD66-C788A9B223EA}" type="sibTrans" cxnId="{09AF9942-5A81-4B26-8D10-28BE3F15FEBF}">
      <dgm:prSet/>
      <dgm:spPr/>
      <dgm:t>
        <a:bodyPr/>
        <a:lstStyle/>
        <a:p>
          <a:endParaRPr lang="en-US"/>
        </a:p>
      </dgm:t>
    </dgm:pt>
    <dgm:pt modelId="{3A01EEDE-4A00-4F90-865C-92D8FB44B0D6}">
      <dgm:prSet phldrT="[Text]"/>
      <dgm:spPr/>
      <dgm:t>
        <a:bodyPr/>
        <a:lstStyle/>
        <a:p>
          <a:r>
            <a:rPr lang="en-US" dirty="0" smtClean="0"/>
            <a:t>Reduced Productivity</a:t>
          </a:r>
          <a:endParaRPr lang="en-US" dirty="0"/>
        </a:p>
      </dgm:t>
    </dgm:pt>
    <dgm:pt modelId="{8DE36B62-796B-4366-A50C-EE3E44CA43D9}" type="parTrans" cxnId="{5D928FF4-96A5-4EA0-896A-5C172969A945}">
      <dgm:prSet/>
      <dgm:spPr/>
      <dgm:t>
        <a:bodyPr/>
        <a:lstStyle/>
        <a:p>
          <a:endParaRPr lang="en-US"/>
        </a:p>
      </dgm:t>
    </dgm:pt>
    <dgm:pt modelId="{0E4E6933-A578-4F24-8E1E-79A9BC4DAE01}" type="sibTrans" cxnId="{5D928FF4-96A5-4EA0-896A-5C172969A945}">
      <dgm:prSet/>
      <dgm:spPr/>
      <dgm:t>
        <a:bodyPr/>
        <a:lstStyle/>
        <a:p>
          <a:endParaRPr lang="en-US"/>
        </a:p>
      </dgm:t>
    </dgm:pt>
    <dgm:pt modelId="{1406EFFA-AB71-4D52-A981-E7BE5A54B0B3}" type="pres">
      <dgm:prSet presAssocID="{A46D874F-B43A-4737-9ACC-6E6C28EDE6C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6B714F86-556B-4C32-8B5C-47B9AE98A21B}" type="pres">
      <dgm:prSet presAssocID="{A46D874F-B43A-4737-9ACC-6E6C28EDE6CB}" presName="arrowNode" presStyleLbl="node1" presStyleIdx="0" presStyleCnt="1" custLinFactNeighborX="10463" custLinFactNeighborY="-5236"/>
      <dgm:spPr/>
    </dgm:pt>
    <dgm:pt modelId="{91955B6F-609B-4A4D-BD71-A346626FCD44}" type="pres">
      <dgm:prSet presAssocID="{738661F1-1EBD-47A1-92D4-E4285F95DA5A}" presName="txNode1" presStyleLbl="revTx" presStyleIdx="0" presStyleCnt="6" custScaleX="173996" custScaleY="70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A7B32-06B6-4E49-B583-6B067E6225FE}" type="pres">
      <dgm:prSet presAssocID="{C6EFE644-6A76-48E8-85DD-FFD6A055050A}" presName="txNode2" presStyleLbl="revTx" presStyleIdx="1" presStyleCnt="6" custScaleX="71263" custScaleY="69134" custLinFactNeighborX="-28180" custLinFactNeighborY="-48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8420B-F7CC-47EC-B951-FB7D4DEE0A11}" type="pres">
      <dgm:prSet presAssocID="{9290D822-2921-4C16-8ECF-9D11CC96115B}" presName="dotNode2" presStyleCnt="0"/>
      <dgm:spPr/>
    </dgm:pt>
    <dgm:pt modelId="{F8AF39CE-B2E1-40CA-A6D7-C85479C1A4AA}" type="pres">
      <dgm:prSet presAssocID="{9290D822-2921-4C16-8ECF-9D11CC96115B}" presName="dotRepeatNode" presStyleLbl="fgShp" presStyleIdx="0" presStyleCnt="4"/>
      <dgm:spPr/>
      <dgm:t>
        <a:bodyPr/>
        <a:lstStyle/>
        <a:p>
          <a:endParaRPr lang="en-US"/>
        </a:p>
      </dgm:t>
    </dgm:pt>
    <dgm:pt modelId="{40D8051E-654D-45BF-8DFF-4BAB35EC85F2}" type="pres">
      <dgm:prSet presAssocID="{95CBEB58-B736-47C0-A262-9319799D77D0}" presName="txNode3" presStyleLbl="revTx" presStyleIdx="2" presStyleCnt="6" custScaleX="79247" custScaleY="61508" custLinFactNeighborX="17308" custLinFactNeighborY="-9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43401-4E0A-4860-991D-D20917E25738}" type="pres">
      <dgm:prSet presAssocID="{DF1997F6-7A5E-4108-9636-3A5B9010D7D3}" presName="dotNode3" presStyleCnt="0"/>
      <dgm:spPr/>
    </dgm:pt>
    <dgm:pt modelId="{3D4180A5-76EF-4272-8C33-C2DAA5D9FF73}" type="pres">
      <dgm:prSet presAssocID="{DF1997F6-7A5E-4108-9636-3A5B9010D7D3}" presName="dotRepeatNode" presStyleLbl="fgShp" presStyleIdx="1" presStyleCnt="4"/>
      <dgm:spPr/>
      <dgm:t>
        <a:bodyPr/>
        <a:lstStyle/>
        <a:p>
          <a:endParaRPr lang="en-US"/>
        </a:p>
      </dgm:t>
    </dgm:pt>
    <dgm:pt modelId="{F0791DBE-7C26-44F6-B912-C82FD178F2E0}" type="pres">
      <dgm:prSet presAssocID="{3A01EEDE-4A00-4F90-865C-92D8FB44B0D6}" presName="txNode4" presStyleLbl="revTx" presStyleIdx="3" presStyleCnt="6" custScaleX="122264" custScaleY="57067" custLinFactNeighborX="38235" custLinFactNeighborY="-4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BAA86-2E46-4809-8C95-21E5F2962996}" type="pres">
      <dgm:prSet presAssocID="{0E4E6933-A578-4F24-8E1E-79A9BC4DAE01}" presName="dotNode4" presStyleCnt="0"/>
      <dgm:spPr/>
    </dgm:pt>
    <dgm:pt modelId="{A6D90DA1-64EB-44EF-8FA3-BEA8CFB9686C}" type="pres">
      <dgm:prSet presAssocID="{0E4E6933-A578-4F24-8E1E-79A9BC4DAE01}" presName="dotRepeatNode" presStyleLbl="fgShp" presStyleIdx="2" presStyleCnt="4"/>
      <dgm:spPr/>
      <dgm:t>
        <a:bodyPr/>
        <a:lstStyle/>
        <a:p>
          <a:endParaRPr lang="en-US"/>
        </a:p>
      </dgm:t>
    </dgm:pt>
    <dgm:pt modelId="{0B3F7649-A649-4C12-83F3-CCEBF44918E6}" type="pres">
      <dgm:prSet presAssocID="{B7CCFB62-FF65-4E5E-BD75-C0FFA917B004}" presName="txNode5" presStyleLbl="revTx" presStyleIdx="4" presStyleCnt="6" custScaleX="74880" custScaleY="48012" custLinFactNeighborX="14279" custLinFactNeighborY="-1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2DD1B-DE6A-4EDF-94D0-B153F2383032}" type="pres">
      <dgm:prSet presAssocID="{EA74376C-EE47-4B46-A50B-D0EAC2E04C68}" presName="dotNode5" presStyleCnt="0"/>
      <dgm:spPr/>
    </dgm:pt>
    <dgm:pt modelId="{569B954C-1A2C-49E9-AF0A-A0F86B01263F}" type="pres">
      <dgm:prSet presAssocID="{EA74376C-EE47-4B46-A50B-D0EAC2E04C68}" presName="dotRepeatNode" presStyleLbl="fgShp" presStyleIdx="3" presStyleCnt="4"/>
      <dgm:spPr/>
      <dgm:t>
        <a:bodyPr/>
        <a:lstStyle/>
        <a:p>
          <a:endParaRPr lang="en-US"/>
        </a:p>
      </dgm:t>
    </dgm:pt>
    <dgm:pt modelId="{4EB3819A-5814-4189-973D-A4181C428FB4}" type="pres">
      <dgm:prSet presAssocID="{817D8881-BECC-4CED-BEB2-EEC67C2CB16B}" presName="txNode6" presStyleLbl="revTx" presStyleIdx="5" presStyleCnt="6" custScaleX="110696" custLinFactNeighborX="45141" custLinFactNeighborY="-11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F9942-5A81-4B26-8D10-28BE3F15FEBF}" srcId="{A46D874F-B43A-4737-9ACC-6E6C28EDE6CB}" destId="{817D8881-BECC-4CED-BEB2-EEC67C2CB16B}" srcOrd="5" destOrd="0" parTransId="{589B6D43-18AC-4B8F-9687-9E337886ECC7}" sibTransId="{8B7B6E1B-8193-4148-BD66-C788A9B223EA}"/>
    <dgm:cxn modelId="{990216BB-A432-4E41-B9A8-1159B8F7BBC1}" type="presOf" srcId="{95CBEB58-B736-47C0-A262-9319799D77D0}" destId="{40D8051E-654D-45BF-8DFF-4BAB35EC85F2}" srcOrd="0" destOrd="0" presId="urn:microsoft.com/office/officeart/2009/3/layout/DescendingProcess"/>
    <dgm:cxn modelId="{E92D1534-F6B2-4F60-82EC-11A919DC9BE5}" srcId="{A46D874F-B43A-4737-9ACC-6E6C28EDE6CB}" destId="{C6EFE644-6A76-48E8-85DD-FFD6A055050A}" srcOrd="1" destOrd="0" parTransId="{2077293E-254F-4C7A-9445-40D01A925D51}" sibTransId="{9290D822-2921-4C16-8ECF-9D11CC96115B}"/>
    <dgm:cxn modelId="{C09DDF1D-EC40-4B2C-9317-3BA964293669}" srcId="{A46D874F-B43A-4737-9ACC-6E6C28EDE6CB}" destId="{738661F1-1EBD-47A1-92D4-E4285F95DA5A}" srcOrd="0" destOrd="0" parTransId="{1C6679C6-B8C9-4986-8FC2-AEDDD91EF7F6}" sibTransId="{7D46F8FD-4E60-4194-A786-6D11F15FF85D}"/>
    <dgm:cxn modelId="{EC1B151B-8BCB-4B32-AA8B-E23DCFF1EB62}" type="presOf" srcId="{817D8881-BECC-4CED-BEB2-EEC67C2CB16B}" destId="{4EB3819A-5814-4189-973D-A4181C428FB4}" srcOrd="0" destOrd="0" presId="urn:microsoft.com/office/officeart/2009/3/layout/DescendingProcess"/>
    <dgm:cxn modelId="{5D928FF4-96A5-4EA0-896A-5C172969A945}" srcId="{A46D874F-B43A-4737-9ACC-6E6C28EDE6CB}" destId="{3A01EEDE-4A00-4F90-865C-92D8FB44B0D6}" srcOrd="3" destOrd="0" parTransId="{8DE36B62-796B-4366-A50C-EE3E44CA43D9}" sibTransId="{0E4E6933-A578-4F24-8E1E-79A9BC4DAE01}"/>
    <dgm:cxn modelId="{ED4F30E7-39B2-45F0-95E0-7EC5AD7A1809}" type="presOf" srcId="{738661F1-1EBD-47A1-92D4-E4285F95DA5A}" destId="{91955B6F-609B-4A4D-BD71-A346626FCD44}" srcOrd="0" destOrd="0" presId="urn:microsoft.com/office/officeart/2009/3/layout/DescendingProcess"/>
    <dgm:cxn modelId="{8F41C9BB-EFF0-429B-B1AB-C20851D6A62F}" type="presOf" srcId="{B7CCFB62-FF65-4E5E-BD75-C0FFA917B004}" destId="{0B3F7649-A649-4C12-83F3-CCEBF44918E6}" srcOrd="0" destOrd="0" presId="urn:microsoft.com/office/officeart/2009/3/layout/DescendingProcess"/>
    <dgm:cxn modelId="{07B40EC9-2AA5-4F8F-98A7-211289CC917D}" type="presOf" srcId="{A46D874F-B43A-4737-9ACC-6E6C28EDE6CB}" destId="{1406EFFA-AB71-4D52-A981-E7BE5A54B0B3}" srcOrd="0" destOrd="0" presId="urn:microsoft.com/office/officeart/2009/3/layout/DescendingProcess"/>
    <dgm:cxn modelId="{07563388-0489-4B95-8B91-3520C56C28D0}" type="presOf" srcId="{3A01EEDE-4A00-4F90-865C-92D8FB44B0D6}" destId="{F0791DBE-7C26-44F6-B912-C82FD178F2E0}" srcOrd="0" destOrd="0" presId="urn:microsoft.com/office/officeart/2009/3/layout/DescendingProcess"/>
    <dgm:cxn modelId="{E3152C27-1B71-45C3-AF96-507209CC88B8}" type="presOf" srcId="{9290D822-2921-4C16-8ECF-9D11CC96115B}" destId="{F8AF39CE-B2E1-40CA-A6D7-C85479C1A4AA}" srcOrd="0" destOrd="0" presId="urn:microsoft.com/office/officeart/2009/3/layout/DescendingProcess"/>
    <dgm:cxn modelId="{260AB07E-56AA-404B-AFD8-4A288FE6A462}" type="presOf" srcId="{DF1997F6-7A5E-4108-9636-3A5B9010D7D3}" destId="{3D4180A5-76EF-4272-8C33-C2DAA5D9FF73}" srcOrd="0" destOrd="0" presId="urn:microsoft.com/office/officeart/2009/3/layout/DescendingProcess"/>
    <dgm:cxn modelId="{FE6DE0DF-957C-4C33-AAD3-6B8EEE334813}" type="presOf" srcId="{EA74376C-EE47-4B46-A50B-D0EAC2E04C68}" destId="{569B954C-1A2C-49E9-AF0A-A0F86B01263F}" srcOrd="0" destOrd="0" presId="urn:microsoft.com/office/officeart/2009/3/layout/DescendingProcess"/>
    <dgm:cxn modelId="{C27E6E08-C7DD-4FC5-99B0-79394EDABF06}" srcId="{A46D874F-B43A-4737-9ACC-6E6C28EDE6CB}" destId="{B7CCFB62-FF65-4E5E-BD75-C0FFA917B004}" srcOrd="4" destOrd="0" parTransId="{C7A8B450-5CD0-4C52-AF5B-1A40EFF92D10}" sibTransId="{EA74376C-EE47-4B46-A50B-D0EAC2E04C68}"/>
    <dgm:cxn modelId="{0421505B-95CE-4319-ACC0-61583B11A6E3}" srcId="{A46D874F-B43A-4737-9ACC-6E6C28EDE6CB}" destId="{95CBEB58-B736-47C0-A262-9319799D77D0}" srcOrd="2" destOrd="0" parTransId="{FA8AB4D4-F56B-4BF6-AFB8-242792E741BA}" sibTransId="{DF1997F6-7A5E-4108-9636-3A5B9010D7D3}"/>
    <dgm:cxn modelId="{35B431B5-E942-4C58-A4FF-E831C47799AA}" type="presOf" srcId="{C6EFE644-6A76-48E8-85DD-FFD6A055050A}" destId="{66DA7B32-06B6-4E49-B583-6B067E6225FE}" srcOrd="0" destOrd="0" presId="urn:microsoft.com/office/officeart/2009/3/layout/DescendingProcess"/>
    <dgm:cxn modelId="{1EB55ACD-07C4-41AD-9AE8-AA29BA51CC5F}" type="presOf" srcId="{0E4E6933-A578-4F24-8E1E-79A9BC4DAE01}" destId="{A6D90DA1-64EB-44EF-8FA3-BEA8CFB9686C}" srcOrd="0" destOrd="0" presId="urn:microsoft.com/office/officeart/2009/3/layout/DescendingProcess"/>
    <dgm:cxn modelId="{6B8399B1-FB48-4E35-BE9D-4BED92216651}" type="presParOf" srcId="{1406EFFA-AB71-4D52-A981-E7BE5A54B0B3}" destId="{6B714F86-556B-4C32-8B5C-47B9AE98A21B}" srcOrd="0" destOrd="0" presId="urn:microsoft.com/office/officeart/2009/3/layout/DescendingProcess"/>
    <dgm:cxn modelId="{19F2096C-C842-4490-80EB-47B2EFFBFF44}" type="presParOf" srcId="{1406EFFA-AB71-4D52-A981-E7BE5A54B0B3}" destId="{91955B6F-609B-4A4D-BD71-A346626FCD44}" srcOrd="1" destOrd="0" presId="urn:microsoft.com/office/officeart/2009/3/layout/DescendingProcess"/>
    <dgm:cxn modelId="{1014B2F5-D7DD-49B3-975B-947A3BC3F206}" type="presParOf" srcId="{1406EFFA-AB71-4D52-A981-E7BE5A54B0B3}" destId="{66DA7B32-06B6-4E49-B583-6B067E6225FE}" srcOrd="2" destOrd="0" presId="urn:microsoft.com/office/officeart/2009/3/layout/DescendingProcess"/>
    <dgm:cxn modelId="{35A81534-30D9-4569-8ECD-ED6B17A9B668}" type="presParOf" srcId="{1406EFFA-AB71-4D52-A981-E7BE5A54B0B3}" destId="{E578420B-F7CC-47EC-B951-FB7D4DEE0A11}" srcOrd="3" destOrd="0" presId="urn:microsoft.com/office/officeart/2009/3/layout/DescendingProcess"/>
    <dgm:cxn modelId="{965329D1-89A2-4AF0-BAD9-EDF1E88B33A4}" type="presParOf" srcId="{E578420B-F7CC-47EC-B951-FB7D4DEE0A11}" destId="{F8AF39CE-B2E1-40CA-A6D7-C85479C1A4AA}" srcOrd="0" destOrd="0" presId="urn:microsoft.com/office/officeart/2009/3/layout/DescendingProcess"/>
    <dgm:cxn modelId="{0F03CE04-B550-4F8E-A412-A0DD92631C1F}" type="presParOf" srcId="{1406EFFA-AB71-4D52-A981-E7BE5A54B0B3}" destId="{40D8051E-654D-45BF-8DFF-4BAB35EC85F2}" srcOrd="4" destOrd="0" presId="urn:microsoft.com/office/officeart/2009/3/layout/DescendingProcess"/>
    <dgm:cxn modelId="{9EA6EC69-D818-46C3-AFE1-11C45F1A7304}" type="presParOf" srcId="{1406EFFA-AB71-4D52-A981-E7BE5A54B0B3}" destId="{BC643401-4E0A-4860-991D-D20917E25738}" srcOrd="5" destOrd="0" presId="urn:microsoft.com/office/officeart/2009/3/layout/DescendingProcess"/>
    <dgm:cxn modelId="{52975E6E-0DE3-4AC5-8D20-AF79B189B93B}" type="presParOf" srcId="{BC643401-4E0A-4860-991D-D20917E25738}" destId="{3D4180A5-76EF-4272-8C33-C2DAA5D9FF73}" srcOrd="0" destOrd="0" presId="urn:microsoft.com/office/officeart/2009/3/layout/DescendingProcess"/>
    <dgm:cxn modelId="{90462E9B-E519-4F5C-B077-64B2E7B65DD4}" type="presParOf" srcId="{1406EFFA-AB71-4D52-A981-E7BE5A54B0B3}" destId="{F0791DBE-7C26-44F6-B912-C82FD178F2E0}" srcOrd="6" destOrd="0" presId="urn:microsoft.com/office/officeart/2009/3/layout/DescendingProcess"/>
    <dgm:cxn modelId="{2BB9680C-61AC-42C9-A30E-F20A79A92A2C}" type="presParOf" srcId="{1406EFFA-AB71-4D52-A981-E7BE5A54B0B3}" destId="{90FBAA86-2E46-4809-8C95-21E5F2962996}" srcOrd="7" destOrd="0" presId="urn:microsoft.com/office/officeart/2009/3/layout/DescendingProcess"/>
    <dgm:cxn modelId="{82D0972E-DD95-47C7-A857-5F1E8A355415}" type="presParOf" srcId="{90FBAA86-2E46-4809-8C95-21E5F2962996}" destId="{A6D90DA1-64EB-44EF-8FA3-BEA8CFB9686C}" srcOrd="0" destOrd="0" presId="urn:microsoft.com/office/officeart/2009/3/layout/DescendingProcess"/>
    <dgm:cxn modelId="{C5767EBF-04C3-42C5-BAA1-411B9A59DA03}" type="presParOf" srcId="{1406EFFA-AB71-4D52-A981-E7BE5A54B0B3}" destId="{0B3F7649-A649-4C12-83F3-CCEBF44918E6}" srcOrd="8" destOrd="0" presId="urn:microsoft.com/office/officeart/2009/3/layout/DescendingProcess"/>
    <dgm:cxn modelId="{447B0274-80E2-410D-A0FF-18C532E04549}" type="presParOf" srcId="{1406EFFA-AB71-4D52-A981-E7BE5A54B0B3}" destId="{A792DD1B-DE6A-4EDF-94D0-B153F2383032}" srcOrd="9" destOrd="0" presId="urn:microsoft.com/office/officeart/2009/3/layout/DescendingProcess"/>
    <dgm:cxn modelId="{39081CE7-2DFC-4436-953B-37389E2BF747}" type="presParOf" srcId="{A792DD1B-DE6A-4EDF-94D0-B153F2383032}" destId="{569B954C-1A2C-49E9-AF0A-A0F86B01263F}" srcOrd="0" destOrd="0" presId="urn:microsoft.com/office/officeart/2009/3/layout/DescendingProcess"/>
    <dgm:cxn modelId="{4F734ED7-0E33-4483-BED0-7F3473A7F985}" type="presParOf" srcId="{1406EFFA-AB71-4D52-A981-E7BE5A54B0B3}" destId="{4EB3819A-5814-4189-973D-A4181C428FB4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0.74709</cdr:x>
      <cdr:y>0.31299</cdr:y>
    </cdr:from>
    <cdr:to>
      <cdr:x>0.84513</cdr:x>
      <cdr:y>0.59559</cdr:y>
    </cdr:to>
    <cdr:sp macro="" textlink="">
      <cdr:nvSpPr>
        <cdr:cNvPr id="2" name="Down Arrow 1"/>
        <cdr:cNvSpPr/>
      </cdr:nvSpPr>
      <cdr:spPr bwMode="auto">
        <a:xfrm xmlns:a="http://schemas.openxmlformats.org/drawingml/2006/main" rot="2657248">
          <a:off x="5806693" y="1097076"/>
          <a:ext cx="762000" cy="9906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69C1B-5FFF-4FF8-A1E1-BDAC4B5EE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13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5A7AAE-8908-4A80-8B07-775724B9A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756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122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5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49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03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7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AAE-8908-4A80-8B07-775724B9AF5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Star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loraStar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730375"/>
            <a:ext cx="3352800" cy="1470025"/>
          </a:xfrm>
        </p:spPr>
        <p:txBody>
          <a:bodyPr anchor="b"/>
          <a:lstStyle>
            <a:lvl1pPr>
              <a:defRPr sz="2400" b="0" i="0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3048000" cy="1143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1D8AC-B142-4769-88EB-06F8417E9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18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rial Bold"/>
                <a:cs typeface="Arial Bold"/>
              </a:defRPr>
            </a:lvl1pPr>
            <a:lvl2pPr>
              <a:defRPr b="0" i="0">
                <a:latin typeface="Arial Bold"/>
                <a:cs typeface="Arial Bold"/>
              </a:defRPr>
            </a:lvl2pPr>
            <a:lvl3pPr>
              <a:defRPr b="0" i="0">
                <a:latin typeface="Arial Bold"/>
                <a:cs typeface="Arial Bold"/>
              </a:defRPr>
            </a:lvl3pPr>
            <a:lvl4pPr>
              <a:defRPr b="0" i="0">
                <a:latin typeface="Arial Bold"/>
                <a:cs typeface="Arial Bold"/>
              </a:defRPr>
            </a:lvl4pPr>
            <a:lvl5pPr>
              <a:defRPr b="0" i="0">
                <a:latin typeface="Arial Bold"/>
                <a:cs typeface="Arial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02460-AC31-46C8-A15D-1EEB74181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6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>
            <a:lvl1pPr>
              <a:defRPr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838200"/>
            <a:ext cx="5676900" cy="5257800"/>
          </a:xfrm>
        </p:spPr>
        <p:txBody>
          <a:bodyPr vert="eaVert"/>
          <a:lstStyle>
            <a:lvl1pPr>
              <a:defRPr b="0" i="0">
                <a:latin typeface="Arial Bold"/>
                <a:cs typeface="Arial Bold"/>
              </a:defRPr>
            </a:lvl1pPr>
            <a:lvl2pPr>
              <a:defRPr b="0" i="0">
                <a:latin typeface="Arial Bold"/>
                <a:cs typeface="Arial Bold"/>
              </a:defRPr>
            </a:lvl2pPr>
            <a:lvl3pPr>
              <a:defRPr b="0" i="0">
                <a:latin typeface="Arial Bold"/>
                <a:cs typeface="Arial Bold"/>
              </a:defRPr>
            </a:lvl3pPr>
            <a:lvl4pPr>
              <a:defRPr b="0" i="0">
                <a:latin typeface="Arial Bold"/>
                <a:cs typeface="Arial Bold"/>
              </a:defRPr>
            </a:lvl4pPr>
            <a:lvl5pPr>
              <a:defRPr b="0" i="0">
                <a:latin typeface="Arial Bold"/>
                <a:cs typeface="Arial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45264-D5EB-43B2-8EDD-3DBB50BC1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8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65A-3328-4843-A751-98070A618CC8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D981-2568-43DB-957F-6FB997CC7DD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AA18-F2C6-4AB5-A3B6-C498A1BCF003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9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0CD9-4E41-44C1-A8D1-23A3C37953C1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95BC-8E45-43B6-843D-8E8098480F57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4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426-DB15-4CBF-9485-4789BF5BF19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B772-C00E-44AD-ADAC-E26193A835B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9E66-F959-40D3-82CE-37571BEBB541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259A-55FC-4A0B-8435-6404898D9D8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CE0F-DDF8-488C-8067-BA190603FDA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A777-8CDF-4392-8B51-424394A77F5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CD94-2EF7-4C19-855E-55C833411F73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B31D-3AF4-4059-AD2D-54817C50866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04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FF95-0588-4607-AB3A-93CE162D71A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0124-5BAB-41C9-9104-47EAAE5EC47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6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0" i="0">
                <a:latin typeface="Arial Bold"/>
                <a:cs typeface="Arial Bold"/>
              </a:defRPr>
            </a:lvl1pPr>
            <a:lvl2pPr>
              <a:defRPr sz="2400" b="0" i="0">
                <a:latin typeface="Arial Bold"/>
                <a:cs typeface="Arial Bold"/>
              </a:defRPr>
            </a:lvl2pPr>
            <a:lvl3pPr>
              <a:defRPr sz="2000" b="0" i="0">
                <a:latin typeface="Arial Bold"/>
                <a:cs typeface="Arial Bold"/>
              </a:defRPr>
            </a:lvl3pPr>
            <a:lvl4pPr>
              <a:defRPr sz="2000" b="0" i="0">
                <a:latin typeface="Arial Bold"/>
                <a:cs typeface="Arial Bold"/>
              </a:defRPr>
            </a:lvl4pPr>
            <a:lvl5pPr>
              <a:defRPr sz="2000" b="0" i="0">
                <a:latin typeface="Arial Bold"/>
                <a:cs typeface="Arial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F785B-BFF9-4DBC-9750-24ACD1A68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922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E4AE-2212-4ADC-97DE-B32F189B263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4515-5DC2-4D73-89BA-C342D4B6C8D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5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9D22-04FC-49D3-98E0-31FC2C7B9A31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D8E1-B80B-4572-9B19-F2494FB12295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4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88A1-76CE-4567-95C9-1118008208C4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BF43-F8F9-493D-88C5-B1BADBA229C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6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38862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38862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28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229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94125"/>
            <a:ext cx="8229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38862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12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41438"/>
            <a:ext cx="4038600" cy="475456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38862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45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563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4038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794125"/>
            <a:ext cx="8229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38862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61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D55C-4802-487A-8E0C-71A7DD99C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F24C-A34D-4341-91F9-DE7E39B55C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81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F2B9-61BF-49AC-BB37-EA8091738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AD02-C7B8-44C5-AF54-04635A6DA6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3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l">
              <a:buNone/>
              <a:defRPr sz="2000" b="0" i="0">
                <a:latin typeface="Arial Bold"/>
                <a:cs typeface="Arial Bold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A675A-0044-48A4-82F2-8C1D7315E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67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892F-3021-4224-A3D8-E8B330F655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71D5-CF6C-4802-BB3B-7E5D0779C5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7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55F3-1333-40D5-97AD-0356ED2205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32C0-35A4-47F5-B166-9352248862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8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D253-129E-4A3C-AD42-1B29465D12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92BC-C39A-4862-AB10-EAE6CFE0A2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5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0E8F-D9B7-4E74-914F-8074DA28F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D3E6-2DA5-4FC1-BA79-D5A533663A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97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C78A-6E3F-4B6A-B93D-CF2238D49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04AA-6E8C-4BFB-89BF-9FE6B4CBD7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2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FE0D-07B8-4237-921D-D3D5411B2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BEBE-F936-4D86-A9DB-8CE47648B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AA2-DD21-4F48-AB63-BE89D97C4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07DB-8D0C-4A2C-BA9E-F52778DAD5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60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5F04D-5465-4914-9759-113D9010EE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E38B-DC1B-4272-AE8D-E02751BFB0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43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76CC-67BF-4DF8-932E-E81B9A48D0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FAC6-7164-4324-BA26-8948D70364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7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Arial Bold"/>
                <a:cs typeface="Arial Bold"/>
              </a:defRPr>
            </a:lvl1pPr>
            <a:lvl2pPr>
              <a:defRPr sz="2400">
                <a:latin typeface="Arial Bold"/>
                <a:cs typeface="Arial Bold"/>
              </a:defRPr>
            </a:lvl2pPr>
            <a:lvl3pPr>
              <a:defRPr sz="2000">
                <a:latin typeface="Arial Bold"/>
                <a:cs typeface="Arial Bold"/>
              </a:defRPr>
            </a:lvl3pPr>
            <a:lvl4pPr>
              <a:defRPr sz="1800">
                <a:latin typeface="Arial Bold"/>
                <a:cs typeface="Arial Bold"/>
              </a:defRPr>
            </a:lvl4pPr>
            <a:lvl5pPr>
              <a:defRPr sz="1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0" i="0">
                <a:latin typeface="Arial Bold"/>
                <a:cs typeface="Arial Bold"/>
              </a:defRPr>
            </a:lvl1pPr>
            <a:lvl2pPr>
              <a:defRPr sz="2400" b="0" i="0">
                <a:latin typeface="Arial Bold"/>
                <a:cs typeface="Arial Bold"/>
              </a:defRPr>
            </a:lvl2pPr>
            <a:lvl3pPr>
              <a:defRPr sz="2000" b="0" i="0">
                <a:latin typeface="Arial Bold"/>
                <a:cs typeface="Arial Bold"/>
              </a:defRPr>
            </a:lvl3pPr>
            <a:lvl4pPr>
              <a:defRPr sz="1800" b="0" i="0">
                <a:latin typeface="Arial Bold"/>
                <a:cs typeface="Arial Bold"/>
              </a:defRPr>
            </a:lvl4pPr>
            <a:lvl5pPr>
              <a:defRPr sz="1800" b="0" i="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EF1E8-F4F3-4A46-AEFD-435C86329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8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 i="0">
                <a:latin typeface="Arial Bold"/>
                <a:cs typeface="Arial Bold"/>
              </a:defRPr>
            </a:lvl1pPr>
            <a:lvl2pPr>
              <a:defRPr sz="2000" b="0" i="0">
                <a:latin typeface="Arial Bold"/>
                <a:cs typeface="Arial Bold"/>
              </a:defRPr>
            </a:lvl2pPr>
            <a:lvl3pPr>
              <a:defRPr sz="1800" b="0" i="0">
                <a:latin typeface="Arial Bold"/>
                <a:cs typeface="Arial Bold"/>
              </a:defRPr>
            </a:lvl3pPr>
            <a:lvl4pPr>
              <a:defRPr sz="1600" b="0" i="0">
                <a:latin typeface="Arial Bold"/>
                <a:cs typeface="Arial Bold"/>
              </a:defRPr>
            </a:lvl4pPr>
            <a:lvl5pPr>
              <a:defRPr sz="1600" b="0" i="0">
                <a:latin typeface="Arial Bold"/>
                <a:cs typeface="Arial 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 b="0" i="0">
                <a:latin typeface="Arial Bold"/>
                <a:cs typeface="Arial Bold"/>
              </a:defRPr>
            </a:lvl1pPr>
            <a:lvl2pPr>
              <a:defRPr sz="2000" b="0" i="0">
                <a:latin typeface="Arial Bold"/>
                <a:cs typeface="Arial Bold"/>
              </a:defRPr>
            </a:lvl2pPr>
            <a:lvl3pPr>
              <a:defRPr sz="1800" b="0" i="0">
                <a:latin typeface="Arial Bold"/>
                <a:cs typeface="Arial Bold"/>
              </a:defRPr>
            </a:lvl3pPr>
            <a:lvl4pPr>
              <a:defRPr sz="1600" b="0" i="0">
                <a:latin typeface="Arial Bold"/>
                <a:cs typeface="Arial Bold"/>
              </a:defRPr>
            </a:lvl4pPr>
            <a:lvl5pPr>
              <a:defRPr sz="1600" b="0" i="0">
                <a:latin typeface="Arial Bold"/>
                <a:cs typeface="Arial 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4F828-B511-4CF8-9C9F-A66883611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3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A2562-F619-4EEB-8D8B-F5EF781BF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57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3415B-8E84-47CA-BB17-8D3010950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9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 b="0" i="0">
                <a:latin typeface="Arial Bold"/>
                <a:cs typeface="Arial Bold"/>
              </a:defRPr>
            </a:lvl1pPr>
            <a:lvl2pPr>
              <a:defRPr sz="2800" b="0" i="0">
                <a:latin typeface="Arial Bold"/>
                <a:cs typeface="Arial Bold"/>
              </a:defRPr>
            </a:lvl2pPr>
            <a:lvl3pPr>
              <a:defRPr sz="2400" b="0" i="0">
                <a:latin typeface="Arial Bold"/>
                <a:cs typeface="Arial Bold"/>
              </a:defRPr>
            </a:lvl3pPr>
            <a:lvl4pPr>
              <a:defRPr sz="2000" b="0" i="0">
                <a:latin typeface="Arial Bold"/>
                <a:cs typeface="Arial Bold"/>
              </a:defRPr>
            </a:lvl4pPr>
            <a:lvl5pPr>
              <a:defRPr sz="2000" b="0" i="0">
                <a:latin typeface="Arial Bold"/>
                <a:cs typeface="Arial Bol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 b="0" i="0">
                <a:latin typeface="Arial Bold"/>
                <a:cs typeface="Arial Bol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FA40C-BAC6-4A14-852D-FA8C4D6C1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9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cap="all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 i="0">
                <a:latin typeface="Arial Bold"/>
                <a:cs typeface="Arial Bol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EA2C2-8DD4-48EF-93D7-8EAAABB80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64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raStart_interio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47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58DB5E-3B07-4221-9F3A-963B3A7562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Helvetic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Helvetic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Helvetic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Helvetica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AB1E7BF2-6322-455B-BE43-99936B01DC71}" type="datetimeFigureOut">
              <a:rPr lang="en-US">
                <a:solidFill>
                  <a:prstClr val="black">
                    <a:tint val="95000"/>
                  </a:prstClr>
                </a:solidFill>
                <a:latin typeface="Verdana" pitchFamily="34" charset="0"/>
                <a:ea typeface="+mn-ea"/>
              </a:rPr>
              <a:pPr>
                <a:defRPr/>
              </a:pPr>
              <a:t>2015-09-25</a:t>
            </a:fld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BFA87AE7-6E50-4B01-9569-CE529ADFB7AD}" type="slidenum">
              <a:rPr lang="en-US">
                <a:solidFill>
                  <a:prstClr val="black">
                    <a:tint val="95000"/>
                  </a:prstClr>
                </a:solidFill>
                <a:latin typeface="Verdana" pitchFamily="34" charset="0"/>
                <a:ea typeface="+mn-ea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22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CC45695-413E-4BF7-9045-0F4D10B4570D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eaLnBrk="1" hangingPunct="1">
                <a:defRPr/>
              </a:pPr>
              <a:t>2015-09-25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2C40411-ABB4-462B-824B-C97CA2504492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59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752600"/>
            <a:ext cx="5334000" cy="129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Bottom-line Financial Outcome May Not Be a Sensitive Test for Detecting Effective Management Inputs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4277" y="4572000"/>
            <a:ext cx="5029200" cy="646331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Georgia" panose="02040502050405020303" pitchFamily="18" charset="0"/>
              </a:rPr>
              <a:t>James T. Barton DVM, ACPV, ACAW</a:t>
            </a:r>
            <a:endParaRPr lang="en-US" sz="1800" dirty="0">
              <a:latin typeface="Georgia" panose="02040502050405020303" pitchFamily="18" charset="0"/>
            </a:endParaRPr>
          </a:p>
          <a:p>
            <a:r>
              <a:rPr lang="en-US" sz="1800" i="1" dirty="0">
                <a:latin typeface="Georgia" panose="02040502050405020303" pitchFamily="18" charset="0"/>
              </a:rPr>
              <a:t>Pacific Vet Group, USA, Fayetteville, Arkansas</a:t>
            </a:r>
            <a:endParaRPr lang="en-US" sz="18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334000" cy="914400"/>
          </a:xfrm>
          <a:solidFill>
            <a:srgbClr val="99CC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Feed Conversion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point of FCR – “We see that type of variation every week.  It’s probably not due to the treatment.”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334000" cy="914400"/>
          </a:xfrm>
          <a:solidFill>
            <a:srgbClr val="99CC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Feed Conversion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points of FCR – “That’s an unreasonable improvement.  It’s probably not due to the treatment.”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334000" cy="914400"/>
          </a:xfrm>
          <a:solidFill>
            <a:srgbClr val="99CC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Feed Conversion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“Take credit for the successes.  You’ll get blamed for the failures.”</a:t>
            </a:r>
          </a:p>
          <a:p>
            <a:pPr lvl="1"/>
            <a:r>
              <a:rPr lang="en-US" dirty="0" smtClean="0"/>
              <a:t>Better employee management</a:t>
            </a:r>
          </a:p>
          <a:p>
            <a:pPr lvl="1"/>
            <a:r>
              <a:rPr lang="en-US" dirty="0" smtClean="0"/>
              <a:t>New focus on litter management</a:t>
            </a:r>
          </a:p>
          <a:p>
            <a:pPr lvl="1"/>
            <a:r>
              <a:rPr lang="en-US" dirty="0" smtClean="0"/>
              <a:t>Improved grower relations</a:t>
            </a:r>
          </a:p>
          <a:p>
            <a:pPr lvl="1"/>
            <a:r>
              <a:rPr lang="en-US" dirty="0" smtClean="0"/>
              <a:t>Feed change you recommended</a:t>
            </a:r>
          </a:p>
          <a:p>
            <a:pPr lvl="1"/>
            <a:r>
              <a:rPr lang="en-US" dirty="0" smtClean="0"/>
              <a:t>LED lights</a:t>
            </a:r>
          </a:p>
          <a:p>
            <a:pPr lvl="1"/>
            <a:r>
              <a:rPr lang="en-US" dirty="0" smtClean="0"/>
              <a:t>Chlorination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2334156"/>
            <a:ext cx="3581401" cy="395856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895600"/>
            <a:ext cx="40386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Antibiotic Free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Free Range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Enriched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Organic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4529" y="76200"/>
            <a:ext cx="5410200" cy="1295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i="0" cap="all">
                <a:solidFill>
                  <a:srgbClr val="7F7F7F"/>
                </a:solidFill>
                <a:latin typeface="Arial Bold"/>
                <a:ea typeface="MS PGothic" pitchFamily="34" charset="-128"/>
                <a:cs typeface="Arial Bo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Iconoclastic farming is increasing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22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This Change Causes Instability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419600"/>
          </a:xfrm>
        </p:spPr>
        <p:txBody>
          <a:bodyPr/>
          <a:lstStyle/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Can not compare to other/previous flocks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Feed more expensive</a:t>
            </a:r>
          </a:p>
          <a:p>
            <a:pPr lvl="2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Non-GMO</a:t>
            </a:r>
          </a:p>
          <a:p>
            <a:pPr lvl="2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Organic</a:t>
            </a:r>
          </a:p>
          <a:p>
            <a:pPr lvl="2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Veg Fed</a:t>
            </a:r>
          </a:p>
          <a:p>
            <a:pPr lvl="2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Locally sourced?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Diseases can’t be controlled without antibiotics</a:t>
            </a:r>
          </a:p>
          <a:p>
            <a:pPr lvl="2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Necrotic enteritis</a:t>
            </a:r>
          </a:p>
          <a:p>
            <a:pPr lvl="2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err="1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Omphalitis</a:t>
            </a:r>
            <a:endParaRPr lang="en-US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lvl="2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Vertically transmitted </a:t>
            </a:r>
            <a:r>
              <a:rPr lang="en-US" b="1" kern="120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</a:t>
            </a:r>
            <a:r>
              <a:rPr lang="en-US" b="1" kern="1200" dirty="0" err="1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ycoplasmosis</a:t>
            </a:r>
            <a:endParaRPr lang="en-US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200" b="1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0" indent="0" defTabSz="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	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8100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493877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http://www.designboom.com/design/learn-to-unlearn-objects-revised-by-lina-marie-koeppen/</a:t>
            </a:r>
          </a:p>
        </p:txBody>
      </p:sp>
    </p:spTree>
    <p:extLst>
      <p:ext uri="{BB962C8B-B14F-4D97-AF65-F5344CB8AC3E}">
        <p14:creationId xmlns:p14="http://schemas.microsoft.com/office/powerpoint/2010/main" val="23221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how can the veterinarian assess?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Controlled tests</a:t>
            </a:r>
          </a:p>
          <a:p>
            <a:r>
              <a:rPr lang="en-US" dirty="0" smtClean="0"/>
              <a:t>Validated results</a:t>
            </a:r>
          </a:p>
          <a:p>
            <a:r>
              <a:rPr lang="en-US" dirty="0" smtClean="0"/>
              <a:t>Veterinary Judgement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7" y="2971800"/>
            <a:ext cx="4018053" cy="202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Useful &amp; accepted tests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Antibiotic sensitivity</a:t>
            </a:r>
          </a:p>
          <a:p>
            <a:r>
              <a:rPr lang="en-US" dirty="0" smtClean="0"/>
              <a:t>Pen trials</a:t>
            </a:r>
          </a:p>
          <a:p>
            <a:r>
              <a:rPr lang="en-US" dirty="0" smtClean="0"/>
              <a:t>Serology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2" y="1295400"/>
            <a:ext cx="4042178" cy="538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Veterinary judgement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Fecal bacterial analysis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Salmonella testing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475663" cy="33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3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Suspect Procedures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196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Artificial Fecal Inoculum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Reporting % Salmonella reduction (instead of log)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Short chain fatty acid analysis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Microflora shift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9780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Suspect Procedures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Microflora Shift ≠ Performance Improvement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810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4126338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Don’t Rely On In </a:t>
            </a:r>
            <a:r>
              <a:rPr lang="en-US" dirty="0"/>
              <a:t>Vitro Testing </a:t>
            </a:r>
            <a:r>
              <a:rPr lang="en-US" dirty="0" smtClean="0"/>
              <a:t>Without </a:t>
            </a:r>
            <a:r>
              <a:rPr lang="en-US" dirty="0"/>
              <a:t>In </a:t>
            </a:r>
            <a:r>
              <a:rPr lang="en-US" dirty="0" smtClean="0"/>
              <a:t>Vivo Validation!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8773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Poultry Companies Consume Information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419600"/>
          </a:xfrm>
        </p:spPr>
        <p:txBody>
          <a:bodyPr/>
          <a:lstStyle/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High Quality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Repeatable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Standardized</a:t>
            </a:r>
          </a:p>
          <a:p>
            <a:pPr lvl="1" defTabSz="457200" eaLnBrk="1" hangingPunct="1"/>
            <a:endParaRPr lang="en-US" altLang="ja-JP" b="1" i="1" dirty="0" smtClean="0">
              <a:solidFill>
                <a:srgbClr val="000000"/>
              </a:solidFill>
              <a:latin typeface="Calibri" pitchFamily="34" charset="0"/>
              <a:cs typeface="Arial Bold" pitchFamily="34" charset="0"/>
            </a:endParaRPr>
          </a:p>
          <a:p>
            <a:pPr defTabSz="457200">
              <a:buFontTx/>
              <a:buNone/>
            </a:pPr>
            <a:endParaRPr lang="en-US" altLang="en-US" dirty="0" smtClean="0">
              <a:latin typeface="Times" charset="0"/>
              <a:cs typeface="Arial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953000" cy="1600200"/>
          </a:xfrm>
          <a:solidFill>
            <a:srgbClr val="99CC00"/>
          </a:solidFill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Uncertainty doctrine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decision when you have 60% certainty</a:t>
            </a:r>
          </a:p>
          <a:p>
            <a:pPr lvl="1"/>
            <a:r>
              <a:rPr lang="en-US" dirty="0" smtClean="0"/>
              <a:t>Microbiological Evidence</a:t>
            </a:r>
          </a:p>
          <a:p>
            <a:pPr lvl="1"/>
            <a:r>
              <a:rPr lang="en-US" dirty="0" smtClean="0"/>
              <a:t>Physiologic science</a:t>
            </a:r>
          </a:p>
          <a:p>
            <a:pPr lvl="1"/>
            <a:r>
              <a:rPr lang="en-US" dirty="0" smtClean="0"/>
              <a:t>Pen trials</a:t>
            </a:r>
          </a:p>
          <a:p>
            <a:pPr lvl="1"/>
            <a:r>
              <a:rPr lang="en-US" dirty="0" smtClean="0"/>
              <a:t>Professional judgement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316858"/>
            <a:ext cx="2590800" cy="228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0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VG-Tech2\Pictures\Incident Pit - 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4813"/>
            <a:ext cx="66294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5143500" cy="914400"/>
          </a:xfrm>
          <a:solidFill>
            <a:srgbClr val="99CC00"/>
          </a:solidFill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INCIDENT PIT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629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62000" y="3810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4000" smtClean="0">
                <a:solidFill>
                  <a:prstClr val="black"/>
                </a:solidFill>
                <a:latin typeface="Verdana" pitchFamily="34" charset="0"/>
                <a:ea typeface="+mn-ea"/>
                <a:cs typeface="Arial" pitchFamily="34" charset="0"/>
              </a:rPr>
              <a:t>Farm Bankruptcy Incident Pit</a:t>
            </a:r>
          </a:p>
        </p:txBody>
      </p:sp>
    </p:spTree>
    <p:extLst>
      <p:ext uri="{BB962C8B-B14F-4D97-AF65-F5344CB8AC3E}">
        <p14:creationId xmlns:p14="http://schemas.microsoft.com/office/powerpoint/2010/main" val="9064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3657600" cy="914400"/>
          </a:xfrm>
          <a:solidFill>
            <a:srgbClr val="99CC00"/>
          </a:solidFill>
        </p:spPr>
        <p:txBody>
          <a:bodyPr/>
          <a:lstStyle/>
          <a:p>
            <a:r>
              <a:rPr lang="en-US" sz="3540" dirty="0" smtClean="0">
                <a:solidFill>
                  <a:schemeClr val="tx1"/>
                </a:solidFill>
              </a:rPr>
              <a:t>Hidden Costs</a:t>
            </a:r>
            <a:endParaRPr lang="en-US" sz="354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106890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8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22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Cost of Obtaining new farms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419600"/>
          </a:xfrm>
        </p:spPr>
        <p:txBody>
          <a:bodyPr/>
          <a:lstStyle/>
          <a:p>
            <a:pPr lvl="1" defTabSz="457200" eaLnBrk="1" fontAlgn="auto" hangingPunct="1"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endParaRPr lang="en-US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Financial Evaluation &amp; Legal</a:t>
            </a: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Environmental Assessment / Regulatory</a:t>
            </a: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Training &amp; Indoctrination</a:t>
            </a: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Feed Delivery &amp; Live Haul Learning Curve</a:t>
            </a: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Unanticipated Grower Costs</a:t>
            </a: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Neighbor Complaints &amp; Interference</a:t>
            </a:r>
            <a:endParaRPr lang="en-US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defTabSz="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200" b="1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0" indent="0" defTabSz="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5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2222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Loss of social license to farm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7747000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848600" cy="936625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Cost of loss of status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Missed orders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Reduced price for product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(with lower price) to regain status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Cost to reacquire customer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Least Cost = Bare Minimum</a:t>
            </a:r>
          </a:p>
          <a:p>
            <a:pPr lvl="1"/>
            <a:r>
              <a:rPr lang="en-US" dirty="0" smtClean="0"/>
              <a:t>No margin for error</a:t>
            </a:r>
          </a:p>
          <a:p>
            <a:pPr lvl="1"/>
            <a:r>
              <a:rPr lang="en-US" dirty="0" smtClean="0"/>
              <a:t>Single problem means out of compliance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95800"/>
            <a:ext cx="3429000" cy="2011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50704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http://www.boattraileroutlet.com/information-resource/trailer-tips</a:t>
            </a:r>
          </a:p>
        </p:txBody>
      </p:sp>
    </p:spTree>
    <p:extLst>
      <p:ext uri="{BB962C8B-B14F-4D97-AF65-F5344CB8AC3E}">
        <p14:creationId xmlns:p14="http://schemas.microsoft.com/office/powerpoint/2010/main" val="26772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you’re going through hell, keep going.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Winston Churchill</a:t>
            </a:r>
            <a:br>
              <a:rPr lang="en-US" sz="2800" dirty="0"/>
            </a:br>
            <a:r>
              <a:rPr lang="en-US" sz="1200" dirty="0"/>
              <a:t>http://www.brainyquote.com/quotes/authors/w/winston_churchill.html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00200"/>
            <a:ext cx="964928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2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Thank you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marL="0" indent="0" algn="ctr" defTabSz="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2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0" indent="0" algn="ctr" defTabSz="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2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0" indent="0" algn="ctr" defTabSz="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kern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Questions?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4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What kind of information?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24422" y="1524000"/>
            <a:ext cx="3810000" cy="4114800"/>
          </a:xfrm>
        </p:spPr>
        <p:txBody>
          <a:bodyPr/>
          <a:lstStyle/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Rate of lay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Fertility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Hatchability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Mortality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Cocci Lesion Scores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Live Weight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Feed/Calorie Conversion</a:t>
            </a:r>
          </a:p>
          <a:p>
            <a:pPr defTabSz="457200" eaLnBrk="1" hangingPunct="1"/>
            <a:r>
              <a:rPr lang="en-US" altLang="ja-JP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Condemnation</a:t>
            </a:r>
          </a:p>
          <a:p>
            <a:pPr lvl="1" defTabSz="457200" eaLnBrk="1" hangingPunct="1"/>
            <a:endParaRPr lang="en-US" altLang="ja-JP" b="1" i="1" dirty="0" smtClean="0">
              <a:solidFill>
                <a:srgbClr val="000000"/>
              </a:solidFill>
              <a:latin typeface="Calibri" pitchFamily="34" charset="0"/>
              <a:cs typeface="Arial Bold" pitchFamily="34" charset="0"/>
            </a:endParaRPr>
          </a:p>
          <a:p>
            <a:pPr defTabSz="457200">
              <a:buFontTx/>
              <a:buNone/>
            </a:pPr>
            <a:endParaRPr lang="en-US" altLang="en-US" dirty="0" smtClean="0">
              <a:latin typeface="Times" charset="0"/>
              <a:cs typeface="Arial Bold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810000" cy="344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8773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Veterinary Judgement?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467599" cy="496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loraStart_ch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877300" cy="914400"/>
          </a:xfrm>
          <a:solidFill>
            <a:srgbClr val="339933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How can information be inaccurate?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572000"/>
          </a:xfrm>
        </p:spPr>
        <p:txBody>
          <a:bodyPr/>
          <a:lstStyle/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Rate of lay – Head Count</a:t>
            </a:r>
          </a:p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Fertility – Observation Error, Sample Size</a:t>
            </a:r>
          </a:p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Hatchability – Counting Errors, Culling</a:t>
            </a:r>
          </a:p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Mortality – Counting Errors</a:t>
            </a:r>
          </a:p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Posting Sessions – Observation Error, Sample Size, Bias</a:t>
            </a:r>
          </a:p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Live Weight – Shrink, Trailer Tare, Head Count, Cumulative Error</a:t>
            </a:r>
          </a:p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Feed/Calorie Conversion – Cumulative Error, Wastage, Calorie Estimation</a:t>
            </a:r>
          </a:p>
          <a:p>
            <a:pPr defTabSz="457200" eaLnBrk="1" hangingPunct="1"/>
            <a:r>
              <a:rPr lang="en-US" altLang="ja-JP" sz="2400" b="1" i="1" dirty="0" smtClean="0">
                <a:solidFill>
                  <a:srgbClr val="000000"/>
                </a:solidFill>
                <a:latin typeface="Calibri" pitchFamily="34" charset="0"/>
                <a:cs typeface="Arial Bold" pitchFamily="34" charset="0"/>
              </a:rPr>
              <a:t>Condemnation – Observation Error, Weighing Error, Bias</a:t>
            </a:r>
          </a:p>
          <a:p>
            <a:pPr lvl="1" defTabSz="457200" eaLnBrk="1" hangingPunct="1"/>
            <a:endParaRPr lang="en-US" altLang="ja-JP" b="1" i="1" dirty="0" smtClean="0">
              <a:solidFill>
                <a:srgbClr val="000000"/>
              </a:solidFill>
              <a:latin typeface="Calibri" pitchFamily="34" charset="0"/>
              <a:cs typeface="Arial Bold" pitchFamily="34" charset="0"/>
            </a:endParaRPr>
          </a:p>
          <a:p>
            <a:pPr defTabSz="457200">
              <a:buFontTx/>
              <a:buNone/>
            </a:pPr>
            <a:endParaRPr lang="en-US" altLang="en-US" dirty="0" smtClean="0">
              <a:latin typeface="Times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5410200" cy="914400"/>
          </a:xfrm>
          <a:solidFill>
            <a:srgbClr val="99CC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Small effects shadowed by variation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809010"/>
              </p:ext>
            </p:extLst>
          </p:nvPr>
        </p:nvGraphicFramePr>
        <p:xfrm>
          <a:off x="838200" y="2590800"/>
          <a:ext cx="7772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5410200" cy="914400"/>
          </a:xfrm>
          <a:solidFill>
            <a:srgbClr val="99CC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Small effects shadowed by variation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27104"/>
              </p:ext>
            </p:extLst>
          </p:nvPr>
        </p:nvGraphicFramePr>
        <p:xfrm>
          <a:off x="838200" y="2590800"/>
          <a:ext cx="7772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own Arrow 1"/>
          <p:cNvSpPr/>
          <p:nvPr/>
        </p:nvSpPr>
        <p:spPr bwMode="auto">
          <a:xfrm rot="3855234">
            <a:off x="6691280" y="2155402"/>
            <a:ext cx="6858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585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Able to prevent using ineffective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5410200" cy="914400"/>
          </a:xfrm>
          <a:solidFill>
            <a:srgbClr val="99CC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Small effects shadowed by variation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410054"/>
              </p:ext>
            </p:extLst>
          </p:nvPr>
        </p:nvGraphicFramePr>
        <p:xfrm>
          <a:off x="838200" y="2590800"/>
          <a:ext cx="7772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4648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able to identify an effective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895600"/>
            <a:ext cx="4038600" cy="21336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 is difficult to make precise measurements when the baseline is moving.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4529" y="76200"/>
            <a:ext cx="5410200" cy="1295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i="0" cap="all">
                <a:solidFill>
                  <a:srgbClr val="7F7F7F"/>
                </a:solidFill>
                <a:latin typeface="Arial Bold"/>
                <a:ea typeface="MS PGothic" pitchFamily="34" charset="-128"/>
                <a:cs typeface="Arial Bo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Helvetica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Measurements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9" y="2514600"/>
            <a:ext cx="4605848" cy="3065767"/>
          </a:xfrm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http://www.metoffice.gov.uk/public/weather/marine/</a:t>
            </a:r>
          </a:p>
        </p:txBody>
      </p:sp>
    </p:spTree>
    <p:extLst>
      <p:ext uri="{BB962C8B-B14F-4D97-AF65-F5344CB8AC3E}">
        <p14:creationId xmlns:p14="http://schemas.microsoft.com/office/powerpoint/2010/main" val="2257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oan Proposal PowerPoint">
  <a:themeElements>
    <a:clrScheme name="Loan Proposal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oan Proposal PowerPoi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oan Proposal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an Proposal 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an Proposal 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an Proposal 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an Proposal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an Proposal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an Proposal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</TotalTime>
  <Words>520</Words>
  <Application>Microsoft Office PowerPoint</Application>
  <PresentationFormat>On-screen Show (4:3)</PresentationFormat>
  <Paragraphs>141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Loan Proposal PowerPoint</vt:lpstr>
      <vt:lpstr>Module</vt:lpstr>
      <vt:lpstr>Office Theme</vt:lpstr>
      <vt:lpstr>PowerPoint Presentation</vt:lpstr>
      <vt:lpstr>Poultry Companies Consume Information</vt:lpstr>
      <vt:lpstr>What kind of information?</vt:lpstr>
      <vt:lpstr>Veterinary Judgement?</vt:lpstr>
      <vt:lpstr>How can information be inaccurate?</vt:lpstr>
      <vt:lpstr>Small effects shadowed by variation</vt:lpstr>
      <vt:lpstr>Small effects shadowed by variation</vt:lpstr>
      <vt:lpstr>Small effects shadowed by variation</vt:lpstr>
      <vt:lpstr>PowerPoint Presentation</vt:lpstr>
      <vt:lpstr>Feed Conversion</vt:lpstr>
      <vt:lpstr>Feed Conversion</vt:lpstr>
      <vt:lpstr>Feed Conversion</vt:lpstr>
      <vt:lpstr>PowerPoint Presentation</vt:lpstr>
      <vt:lpstr>This Change Causes Instability</vt:lpstr>
      <vt:lpstr>how can the veterinarian assess?</vt:lpstr>
      <vt:lpstr>Useful &amp; accepted tests</vt:lpstr>
      <vt:lpstr>Veterinary judgement</vt:lpstr>
      <vt:lpstr>Suspect Procedures</vt:lpstr>
      <vt:lpstr>Suspect Procedures</vt:lpstr>
      <vt:lpstr>Uncertainty doctrine</vt:lpstr>
      <vt:lpstr>INCIDENT PIT</vt:lpstr>
      <vt:lpstr>PowerPoint Presentation</vt:lpstr>
      <vt:lpstr>Hidden Costs</vt:lpstr>
      <vt:lpstr>Cost of Obtaining new farms</vt:lpstr>
      <vt:lpstr>Loss of social license to farm</vt:lpstr>
      <vt:lpstr>Cost of loss of status</vt:lpstr>
      <vt:lpstr>PowerPoint Presentation</vt:lpstr>
      <vt:lpstr>If you’re going through hell, keep going. Winston Churchill http://www.brainyquote.com/quotes/authors/w/winston_churchill.html</vt:lpstr>
      <vt:lpstr>Thank you</vt:lpstr>
    </vt:vector>
  </TitlesOfParts>
  <Company>Farm Credit Services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to (NAME/NAME OF OPERATION) (DATE)</dc:title>
  <dc:creator>Michelle Ford</dc:creator>
  <cp:lastModifiedBy>Robert</cp:lastModifiedBy>
  <cp:revision>114</cp:revision>
  <dcterms:created xsi:type="dcterms:W3CDTF">2012-09-17T13:56:05Z</dcterms:created>
  <dcterms:modified xsi:type="dcterms:W3CDTF">2015-09-25T18:23:12Z</dcterms:modified>
</cp:coreProperties>
</file>